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0"/>
  </p:notesMasterIdLst>
  <p:sldIdLst>
    <p:sldId id="256" r:id="rId5"/>
    <p:sldId id="257" r:id="rId6"/>
    <p:sldId id="334" r:id="rId7"/>
    <p:sldId id="337" r:id="rId8"/>
    <p:sldId id="339" r:id="rId9"/>
    <p:sldId id="336" r:id="rId10"/>
    <p:sldId id="340" r:id="rId11"/>
    <p:sldId id="341" r:id="rId12"/>
    <p:sldId id="342" r:id="rId13"/>
    <p:sldId id="301" r:id="rId14"/>
    <p:sldId id="303" r:id="rId15"/>
    <p:sldId id="297" r:id="rId16"/>
    <p:sldId id="304" r:id="rId17"/>
    <p:sldId id="333" r:id="rId18"/>
    <p:sldId id="366" r:id="rId19"/>
    <p:sldId id="368" r:id="rId20"/>
    <p:sldId id="367" r:id="rId21"/>
    <p:sldId id="314" r:id="rId22"/>
    <p:sldId id="317" r:id="rId23"/>
    <p:sldId id="315" r:id="rId24"/>
    <p:sldId id="318" r:id="rId25"/>
    <p:sldId id="343" r:id="rId26"/>
    <p:sldId id="365" r:id="rId27"/>
    <p:sldId id="369" r:id="rId28"/>
    <p:sldId id="371" r:id="rId29"/>
    <p:sldId id="370" r:id="rId30"/>
    <p:sldId id="345" r:id="rId31"/>
    <p:sldId id="319" r:id="rId32"/>
    <p:sldId id="322" r:id="rId33"/>
    <p:sldId id="320" r:id="rId34"/>
    <p:sldId id="321" r:id="rId35"/>
    <p:sldId id="373" r:id="rId36"/>
    <p:sldId id="374" r:id="rId37"/>
    <p:sldId id="375" r:id="rId38"/>
    <p:sldId id="376" r:id="rId39"/>
    <p:sldId id="346" r:id="rId40"/>
    <p:sldId id="31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5" r:id="rId49"/>
    <p:sldId id="354" r:id="rId50"/>
    <p:sldId id="356" r:id="rId51"/>
    <p:sldId id="357" r:id="rId52"/>
    <p:sldId id="358" r:id="rId53"/>
    <p:sldId id="359" r:id="rId54"/>
    <p:sldId id="360" r:id="rId55"/>
    <p:sldId id="361" r:id="rId56"/>
    <p:sldId id="363" r:id="rId57"/>
    <p:sldId id="364" r:id="rId58"/>
    <p:sldId id="34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B64BB-7C93-493D-BBF0-EE8BBACB2E3B}" v="1460" dt="2022-05-22T01:12:25.806"/>
    <p1510:client id="{147C41E3-9B49-7C90-26CF-0C00372FBA2E}" v="4" dt="2022-06-13T01:09:17.332"/>
    <p1510:client id="{197F1705-FBBA-C810-8373-E7D3CA7746A7}" v="4" dt="2022-06-15T02:55:15.928"/>
    <p1510:client id="{224FD92B-689F-99C1-FFDC-D2CF762C7886}" v="70" dt="2022-10-19T20:33:52.508"/>
    <p1510:client id="{3351E3B8-E49F-1EC3-DA8A-FC460A3DE0E3}" v="5" dt="2023-02-14T13:06:03.509"/>
    <p1510:client id="{34B0A945-3B3F-69C6-C2D5-CAA246AB6E55}" v="333" dt="2022-05-28T14:41:23.497"/>
    <p1510:client id="{34CB0C26-6C8B-2102-0B0B-0397C24D66D1}" v="16" dt="2022-05-23T04:52:48.055"/>
    <p1510:client id="{39C3C873-657B-78B9-92D1-68ED675FFD67}" v="43" dt="2023-03-01T00:33:18.552"/>
    <p1510:client id="{63085A88-226D-19B4-6B53-F53BE764A218}" v="3" dt="2022-07-09T03:58:04.165"/>
    <p1510:client id="{65103001-0185-BF8F-9C61-27F42EEF342F}" v="3" dt="2022-06-13T15:00:14.113"/>
    <p1510:client id="{66FA46D8-E998-E668-2EAE-D2E049BC03D3}" v="5" dt="2023-02-17T19:18:02.623"/>
    <p1510:client id="{6E1C4C70-B414-B5AC-35AB-11013902689C}" v="1112" dt="2022-06-13T03:29:49.564"/>
    <p1510:client id="{74B01D4F-BA56-5F30-CDE3-0F10783843A9}" v="1" dt="2022-10-21T17:59:38.004"/>
    <p1510:client id="{805B1508-FA37-7BCA-40CF-DF8AD4751C7C}" v="1044" dt="2022-06-05T23:54:25.616"/>
    <p1510:client id="{80EF1E09-C8D5-60AA-E851-42CA050BA3D6}" v="64" dt="2022-10-16T12:50:03.680"/>
    <p1510:client id="{862BD861-839D-E8D2-AA7A-3A50CD18E1D7}" v="3" dt="2023-02-15T20:50:18.010"/>
    <p1510:client id="{ABEAA02B-DCF5-80D3-4C0F-2496AE1FD4D4}" v="1175" dt="2022-06-07T21:17:04.523"/>
    <p1510:client id="{B391F49F-6B98-105B-61A0-AB29A5D67789}" v="520" dt="2023-02-21T14:19:50.529"/>
    <p1510:client id="{BA41CFE1-9EA5-B4D0-E79A-6BDDBA401A1A}" v="29" dt="2022-05-29T23:36:00.330"/>
    <p1510:client id="{C41F3E2F-FA8C-D541-424B-A470CA804834}" v="2" dt="2022-10-07T14:27:09.874"/>
    <p1510:client id="{C9C648CC-BBF7-4854-8F10-9F9AE955B725}" v="9" dt="2022-06-14T21:53:05.754"/>
    <p1510:client id="{CF68520B-2BB9-0AC9-B588-544182749C48}" v="617" dt="2022-05-28T18:49:21.112"/>
    <p1510:client id="{DBD160D8-A02B-98C1-701E-B0C1CB13BAAD}" v="22" dt="2022-06-14T02:26:12.247"/>
    <p1510:client id="{E376B40D-D7E9-428B-B5F1-13BD077AD13F}" v="1977" dt="2022-06-14T16:05:24.603"/>
    <p1510:client id="{E9C7AAB7-4804-624A-A6F9-68D0DA1881CB}" v="15" dt="2022-10-19T19:50:27.874"/>
    <p1510:client id="{F1146513-9C8D-1381-D096-F67EC9F51A2C}" v="3" dt="2022-10-17T13:19:38.454"/>
    <p1510:client id="{F2929DA5-63D1-F585-D591-CA22F7731DF4}" v="223" dt="2022-05-28T17:17:51.258"/>
    <p1510:client id="{F44845B3-AD2F-DCBC-00E8-834F6A35DC70}" v="13" dt="2022-06-06T12:00:20.371"/>
    <p1510:client id="{F71F8EE4-41D2-F89D-A776-2E8C7DA62416}" v="645" dt="2022-05-28T12:13:56.005"/>
    <p1510:client id="{FCA87160-0838-1F18-4492-1AB293E8747A}" v="12" dt="2022-05-23T13:19:09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6306B2-DBEE-49E7-97FC-B4C2004516D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96EAD4-22C6-4CB7-91B6-D586F07DCD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Rollouts</a:t>
          </a:r>
          <a:endParaRPr lang="en-US" dirty="0"/>
        </a:p>
      </dgm:t>
    </dgm:pt>
    <dgm:pt modelId="{8A4246B3-CDEA-44FF-A6A1-4BEE49117099}" type="parTrans" cxnId="{D5BA9722-C8C7-44A4-AE2F-AAEB8D4E0BF0}">
      <dgm:prSet/>
      <dgm:spPr/>
      <dgm:t>
        <a:bodyPr/>
        <a:lstStyle/>
        <a:p>
          <a:endParaRPr lang="en-US"/>
        </a:p>
      </dgm:t>
    </dgm:pt>
    <dgm:pt modelId="{2C6DAA7C-6230-4CC0-AD12-43C8CA8F58E7}" type="sibTrans" cxnId="{D5BA9722-C8C7-44A4-AE2F-AAEB8D4E0BF0}">
      <dgm:prSet/>
      <dgm:spPr/>
      <dgm:t>
        <a:bodyPr/>
        <a:lstStyle/>
        <a:p>
          <a:endParaRPr lang="en-US"/>
        </a:p>
      </dgm:t>
    </dgm:pt>
    <dgm:pt modelId="{1BFF323B-B5DA-4EFD-9F44-99D3A9A009A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Services</a:t>
          </a:r>
        </a:p>
      </dgm:t>
    </dgm:pt>
    <dgm:pt modelId="{0DC3EBDB-9C59-423B-8F2A-EA0B7714A3ED}" type="parTrans" cxnId="{A289477E-7260-4394-B87D-5AC610A59885}">
      <dgm:prSet/>
      <dgm:spPr/>
    </dgm:pt>
    <dgm:pt modelId="{976C59E5-61D8-4399-B0BA-25230EE7722C}" type="sibTrans" cxnId="{A289477E-7260-4394-B87D-5AC610A59885}">
      <dgm:prSet/>
      <dgm:spPr/>
    </dgm:pt>
    <dgm:pt modelId="{810BB86F-3A0A-4926-B9E2-461ABF0A999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Deployments</a:t>
          </a:r>
        </a:p>
      </dgm:t>
    </dgm:pt>
    <dgm:pt modelId="{6CA2E23E-9EE6-4DA1-92D1-CA0F1D455562}" type="parTrans" cxnId="{B44DF25E-B55D-4FB6-83A8-D9396908B131}">
      <dgm:prSet/>
      <dgm:spPr/>
    </dgm:pt>
    <dgm:pt modelId="{8E26D2B5-E8DF-436C-B0A8-13E3780A45CF}" type="sibTrans" cxnId="{B44DF25E-B55D-4FB6-83A8-D9396908B131}">
      <dgm:prSet/>
      <dgm:spPr/>
    </dgm:pt>
    <dgm:pt modelId="{19461609-72CD-4C8F-9D23-D40CC382C273}" type="pres">
      <dgm:prSet presAssocID="{FE6306B2-DBEE-49E7-97FC-B4C2004516DD}" presName="root" presStyleCnt="0">
        <dgm:presLayoutVars>
          <dgm:dir/>
          <dgm:resizeHandles val="exact"/>
        </dgm:presLayoutVars>
      </dgm:prSet>
      <dgm:spPr/>
    </dgm:pt>
    <dgm:pt modelId="{5A14B44F-483A-47C7-977F-33615A0FC771}" type="pres">
      <dgm:prSet presAssocID="{4F96EAD4-22C6-4CB7-91B6-D586F07DCDC1}" presName="compNode" presStyleCnt="0"/>
      <dgm:spPr/>
    </dgm:pt>
    <dgm:pt modelId="{727969AD-EE61-4046-AA0F-E960212E7147}" type="pres">
      <dgm:prSet presAssocID="{4F96EAD4-22C6-4CB7-91B6-D586F07DCDC1}" presName="bgRect" presStyleLbl="bgShp" presStyleIdx="0" presStyleCnt="3"/>
      <dgm:spPr/>
    </dgm:pt>
    <dgm:pt modelId="{0C3151E2-CC45-4FEF-AF7B-DD30389A841F}" type="pres">
      <dgm:prSet presAssocID="{4F96EAD4-22C6-4CB7-91B6-D586F07DCDC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357A58B-DD82-4FA6-9C1C-3B28F71EC074}" type="pres">
      <dgm:prSet presAssocID="{4F96EAD4-22C6-4CB7-91B6-D586F07DCDC1}" presName="spaceRect" presStyleCnt="0"/>
      <dgm:spPr/>
    </dgm:pt>
    <dgm:pt modelId="{C84FD08D-519C-48C2-9891-4C30D47B7627}" type="pres">
      <dgm:prSet presAssocID="{4F96EAD4-22C6-4CB7-91B6-D586F07DCDC1}" presName="parTx" presStyleLbl="revTx" presStyleIdx="0" presStyleCnt="3">
        <dgm:presLayoutVars>
          <dgm:chMax val="0"/>
          <dgm:chPref val="0"/>
        </dgm:presLayoutVars>
      </dgm:prSet>
      <dgm:spPr/>
    </dgm:pt>
    <dgm:pt modelId="{58912BCC-3F7F-47C3-A27B-269BA84CAAF6}" type="pres">
      <dgm:prSet presAssocID="{2C6DAA7C-6230-4CC0-AD12-43C8CA8F58E7}" presName="sibTrans" presStyleCnt="0"/>
      <dgm:spPr/>
    </dgm:pt>
    <dgm:pt modelId="{A10D24D8-AC3D-4863-A7EC-F1E3545667D3}" type="pres">
      <dgm:prSet presAssocID="{810BB86F-3A0A-4926-B9E2-461ABF0A999B}" presName="compNode" presStyleCnt="0"/>
      <dgm:spPr/>
    </dgm:pt>
    <dgm:pt modelId="{4D16DA00-32C2-4BB6-932B-31B727FB06FF}" type="pres">
      <dgm:prSet presAssocID="{810BB86F-3A0A-4926-B9E2-461ABF0A999B}" presName="bgRect" presStyleLbl="bgShp" presStyleIdx="1" presStyleCnt="3"/>
      <dgm:spPr/>
    </dgm:pt>
    <dgm:pt modelId="{34E7C0CE-57D9-41AF-AC27-634ED6450C10}" type="pres">
      <dgm:prSet presAssocID="{810BB86F-3A0A-4926-B9E2-461ABF0A999B}" presName="iconRect" presStyleLbl="node1" presStyleIdx="1" presStyleCnt="3"/>
      <dgm:spPr/>
    </dgm:pt>
    <dgm:pt modelId="{2C58C83A-8792-4924-BCE5-A49E198483AA}" type="pres">
      <dgm:prSet presAssocID="{810BB86F-3A0A-4926-B9E2-461ABF0A999B}" presName="spaceRect" presStyleCnt="0"/>
      <dgm:spPr/>
    </dgm:pt>
    <dgm:pt modelId="{A920B76F-6E35-4E71-9D81-3BDB4730D168}" type="pres">
      <dgm:prSet presAssocID="{810BB86F-3A0A-4926-B9E2-461ABF0A999B}" presName="parTx" presStyleLbl="revTx" presStyleIdx="1" presStyleCnt="3">
        <dgm:presLayoutVars>
          <dgm:chMax val="0"/>
          <dgm:chPref val="0"/>
        </dgm:presLayoutVars>
      </dgm:prSet>
      <dgm:spPr/>
    </dgm:pt>
    <dgm:pt modelId="{E129449D-9864-4AB7-85EA-B6F27560FFD3}" type="pres">
      <dgm:prSet presAssocID="{8E26D2B5-E8DF-436C-B0A8-13E3780A45CF}" presName="sibTrans" presStyleCnt="0"/>
      <dgm:spPr/>
    </dgm:pt>
    <dgm:pt modelId="{00BFB6F9-24EA-46F4-861A-904925FE3A39}" type="pres">
      <dgm:prSet presAssocID="{1BFF323B-B5DA-4EFD-9F44-99D3A9A009A5}" presName="compNode" presStyleCnt="0"/>
      <dgm:spPr/>
    </dgm:pt>
    <dgm:pt modelId="{DE98BBA7-7AD0-49D0-A8F4-73F387095CD4}" type="pres">
      <dgm:prSet presAssocID="{1BFF323B-B5DA-4EFD-9F44-99D3A9A009A5}" presName="bgRect" presStyleLbl="bgShp" presStyleIdx="2" presStyleCnt="3"/>
      <dgm:spPr/>
    </dgm:pt>
    <dgm:pt modelId="{04042F42-CEE0-41A6-8464-950E19826F4C}" type="pres">
      <dgm:prSet presAssocID="{1BFF323B-B5DA-4EFD-9F44-99D3A9A009A5}" presName="iconRect" presStyleLbl="node1" presStyleIdx="2" presStyleCnt="3"/>
      <dgm:spPr/>
    </dgm:pt>
    <dgm:pt modelId="{BA45C997-B4A4-45C6-A36E-53B0E6478B2C}" type="pres">
      <dgm:prSet presAssocID="{1BFF323B-B5DA-4EFD-9F44-99D3A9A009A5}" presName="spaceRect" presStyleCnt="0"/>
      <dgm:spPr/>
    </dgm:pt>
    <dgm:pt modelId="{448E60DF-2A6F-4CCF-B361-6E34EFA229FD}" type="pres">
      <dgm:prSet presAssocID="{1BFF323B-B5DA-4EFD-9F44-99D3A9A009A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BA9722-C8C7-44A4-AE2F-AAEB8D4E0BF0}" srcId="{FE6306B2-DBEE-49E7-97FC-B4C2004516DD}" destId="{4F96EAD4-22C6-4CB7-91B6-D586F07DCDC1}" srcOrd="0" destOrd="0" parTransId="{8A4246B3-CDEA-44FF-A6A1-4BEE49117099}" sibTransId="{2C6DAA7C-6230-4CC0-AD12-43C8CA8F58E7}"/>
    <dgm:cxn modelId="{3DA3A530-CD18-48D4-9DB1-5C9A3BBB7F45}" type="presOf" srcId="{FE6306B2-DBEE-49E7-97FC-B4C2004516DD}" destId="{19461609-72CD-4C8F-9D23-D40CC382C273}" srcOrd="0" destOrd="0" presId="urn:microsoft.com/office/officeart/2018/2/layout/IconVerticalSolidList"/>
    <dgm:cxn modelId="{B44DF25E-B55D-4FB6-83A8-D9396908B131}" srcId="{FE6306B2-DBEE-49E7-97FC-B4C2004516DD}" destId="{810BB86F-3A0A-4926-B9E2-461ABF0A999B}" srcOrd="1" destOrd="0" parTransId="{6CA2E23E-9EE6-4DA1-92D1-CA0F1D455562}" sibTransId="{8E26D2B5-E8DF-436C-B0A8-13E3780A45CF}"/>
    <dgm:cxn modelId="{A289477E-7260-4394-B87D-5AC610A59885}" srcId="{FE6306B2-DBEE-49E7-97FC-B4C2004516DD}" destId="{1BFF323B-B5DA-4EFD-9F44-99D3A9A009A5}" srcOrd="2" destOrd="0" parTransId="{0DC3EBDB-9C59-423B-8F2A-EA0B7714A3ED}" sibTransId="{976C59E5-61D8-4399-B0BA-25230EE7722C}"/>
    <dgm:cxn modelId="{921BFB85-3A7E-4A3C-BEF4-5C58B1F20E40}" type="presOf" srcId="{4F96EAD4-22C6-4CB7-91B6-D586F07DCDC1}" destId="{C84FD08D-519C-48C2-9891-4C30D47B7627}" srcOrd="0" destOrd="0" presId="urn:microsoft.com/office/officeart/2018/2/layout/IconVerticalSolidList"/>
    <dgm:cxn modelId="{B219EEB7-F1E8-4A88-BA3F-F29CEBCE048F}" type="presOf" srcId="{810BB86F-3A0A-4926-B9E2-461ABF0A999B}" destId="{A920B76F-6E35-4E71-9D81-3BDB4730D168}" srcOrd="0" destOrd="0" presId="urn:microsoft.com/office/officeart/2018/2/layout/IconVerticalSolidList"/>
    <dgm:cxn modelId="{23991BFD-137D-44DA-8D18-35E2EE925531}" type="presOf" srcId="{1BFF323B-B5DA-4EFD-9F44-99D3A9A009A5}" destId="{448E60DF-2A6F-4CCF-B361-6E34EFA229FD}" srcOrd="0" destOrd="0" presId="urn:microsoft.com/office/officeart/2018/2/layout/IconVerticalSolidList"/>
    <dgm:cxn modelId="{B1507CF3-6E17-41CB-9254-900FCB6537BB}" type="presParOf" srcId="{19461609-72CD-4C8F-9D23-D40CC382C273}" destId="{5A14B44F-483A-47C7-977F-33615A0FC771}" srcOrd="0" destOrd="0" presId="urn:microsoft.com/office/officeart/2018/2/layout/IconVerticalSolidList"/>
    <dgm:cxn modelId="{840A8A70-9F3A-4EF2-A9EE-4732FB92879E}" type="presParOf" srcId="{5A14B44F-483A-47C7-977F-33615A0FC771}" destId="{727969AD-EE61-4046-AA0F-E960212E7147}" srcOrd="0" destOrd="0" presId="urn:microsoft.com/office/officeart/2018/2/layout/IconVerticalSolidList"/>
    <dgm:cxn modelId="{BFD3CFCE-99A4-45D6-B83F-DF2D49712402}" type="presParOf" srcId="{5A14B44F-483A-47C7-977F-33615A0FC771}" destId="{0C3151E2-CC45-4FEF-AF7B-DD30389A841F}" srcOrd="1" destOrd="0" presId="urn:microsoft.com/office/officeart/2018/2/layout/IconVerticalSolidList"/>
    <dgm:cxn modelId="{EBF9FA80-B64A-454B-9D9E-94DB680DBD6F}" type="presParOf" srcId="{5A14B44F-483A-47C7-977F-33615A0FC771}" destId="{0357A58B-DD82-4FA6-9C1C-3B28F71EC074}" srcOrd="2" destOrd="0" presId="urn:microsoft.com/office/officeart/2018/2/layout/IconVerticalSolidList"/>
    <dgm:cxn modelId="{7A701FDB-D624-4D5F-9DB3-3A2ABF0F063B}" type="presParOf" srcId="{5A14B44F-483A-47C7-977F-33615A0FC771}" destId="{C84FD08D-519C-48C2-9891-4C30D47B7627}" srcOrd="3" destOrd="0" presId="urn:microsoft.com/office/officeart/2018/2/layout/IconVerticalSolidList"/>
    <dgm:cxn modelId="{A52309FC-21F7-4442-A474-A9A2045A88CD}" type="presParOf" srcId="{19461609-72CD-4C8F-9D23-D40CC382C273}" destId="{58912BCC-3F7F-47C3-A27B-269BA84CAAF6}" srcOrd="1" destOrd="0" presId="urn:microsoft.com/office/officeart/2018/2/layout/IconVerticalSolidList"/>
    <dgm:cxn modelId="{C7E14AFF-F866-49F6-94BC-921B51728282}" type="presParOf" srcId="{19461609-72CD-4C8F-9D23-D40CC382C273}" destId="{A10D24D8-AC3D-4863-A7EC-F1E3545667D3}" srcOrd="2" destOrd="0" presId="urn:microsoft.com/office/officeart/2018/2/layout/IconVerticalSolidList"/>
    <dgm:cxn modelId="{3AA52005-9162-491D-ACAC-76DB56AFDAD0}" type="presParOf" srcId="{A10D24D8-AC3D-4863-A7EC-F1E3545667D3}" destId="{4D16DA00-32C2-4BB6-932B-31B727FB06FF}" srcOrd="0" destOrd="0" presId="urn:microsoft.com/office/officeart/2018/2/layout/IconVerticalSolidList"/>
    <dgm:cxn modelId="{7B1B571E-6C83-4897-8EBF-6AE70FFC8E52}" type="presParOf" srcId="{A10D24D8-AC3D-4863-A7EC-F1E3545667D3}" destId="{34E7C0CE-57D9-41AF-AC27-634ED6450C10}" srcOrd="1" destOrd="0" presId="urn:microsoft.com/office/officeart/2018/2/layout/IconVerticalSolidList"/>
    <dgm:cxn modelId="{76A9DBFB-06FA-436C-BCA6-38AA6F0D3EB5}" type="presParOf" srcId="{A10D24D8-AC3D-4863-A7EC-F1E3545667D3}" destId="{2C58C83A-8792-4924-BCE5-A49E198483AA}" srcOrd="2" destOrd="0" presId="urn:microsoft.com/office/officeart/2018/2/layout/IconVerticalSolidList"/>
    <dgm:cxn modelId="{3850DD90-CD33-4FD3-86E8-100186E2498B}" type="presParOf" srcId="{A10D24D8-AC3D-4863-A7EC-F1E3545667D3}" destId="{A920B76F-6E35-4E71-9D81-3BDB4730D168}" srcOrd="3" destOrd="0" presId="urn:microsoft.com/office/officeart/2018/2/layout/IconVerticalSolidList"/>
    <dgm:cxn modelId="{934138AC-78E5-43E8-A036-CA4431895092}" type="presParOf" srcId="{19461609-72CD-4C8F-9D23-D40CC382C273}" destId="{E129449D-9864-4AB7-85EA-B6F27560FFD3}" srcOrd="3" destOrd="0" presId="urn:microsoft.com/office/officeart/2018/2/layout/IconVerticalSolidList"/>
    <dgm:cxn modelId="{20F9EE2A-9099-4764-BEAB-4CB42A3FF223}" type="presParOf" srcId="{19461609-72CD-4C8F-9D23-D40CC382C273}" destId="{00BFB6F9-24EA-46F4-861A-904925FE3A39}" srcOrd="4" destOrd="0" presId="urn:microsoft.com/office/officeart/2018/2/layout/IconVerticalSolidList"/>
    <dgm:cxn modelId="{247D0DB9-94CA-4D99-9599-B2D71F0183AD}" type="presParOf" srcId="{00BFB6F9-24EA-46F4-861A-904925FE3A39}" destId="{DE98BBA7-7AD0-49D0-A8F4-73F387095CD4}" srcOrd="0" destOrd="0" presId="urn:microsoft.com/office/officeart/2018/2/layout/IconVerticalSolidList"/>
    <dgm:cxn modelId="{B6162AE4-F446-4141-B013-DEA06823A5A6}" type="presParOf" srcId="{00BFB6F9-24EA-46F4-861A-904925FE3A39}" destId="{04042F42-CEE0-41A6-8464-950E19826F4C}" srcOrd="1" destOrd="0" presId="urn:microsoft.com/office/officeart/2018/2/layout/IconVerticalSolidList"/>
    <dgm:cxn modelId="{2FA4BA05-596C-45EE-BCC5-A3A1FF484556}" type="presParOf" srcId="{00BFB6F9-24EA-46F4-861A-904925FE3A39}" destId="{BA45C997-B4A4-45C6-A36E-53B0E6478B2C}" srcOrd="2" destOrd="0" presId="urn:microsoft.com/office/officeart/2018/2/layout/IconVerticalSolidList"/>
    <dgm:cxn modelId="{5FA00EE4-9EA5-4F9D-87E8-79ADF45F66AB}" type="presParOf" srcId="{00BFB6F9-24EA-46F4-861A-904925FE3A39}" destId="{448E60DF-2A6F-4CCF-B361-6E34EFA229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5C2D7C-66B5-46B6-AE9C-8D80DE8EC6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4DB83FF-5B5D-447E-B156-AFAFA4C100C2}">
      <dgm:prSet/>
      <dgm:spPr/>
      <dgm:t>
        <a:bodyPr/>
        <a:lstStyle/>
        <a:p>
          <a:r>
            <a:rPr lang="en-US"/>
            <a:t>We don't need to look up the IP address of the pod(s)</a:t>
          </a:r>
        </a:p>
      </dgm:t>
    </dgm:pt>
    <dgm:pt modelId="{0B8FEE71-00BD-4C3C-991A-EDFE2CB831A1}" type="parTrans" cxnId="{4D32A4E6-80FB-4770-BC50-F5562E702CC3}">
      <dgm:prSet/>
      <dgm:spPr/>
      <dgm:t>
        <a:bodyPr/>
        <a:lstStyle/>
        <a:p>
          <a:endParaRPr lang="en-US"/>
        </a:p>
      </dgm:t>
    </dgm:pt>
    <dgm:pt modelId="{AD9085FB-816E-4671-A2AE-337974732E7E}" type="sibTrans" cxnId="{4D32A4E6-80FB-4770-BC50-F5562E702CC3}">
      <dgm:prSet/>
      <dgm:spPr/>
      <dgm:t>
        <a:bodyPr/>
        <a:lstStyle/>
        <a:p>
          <a:endParaRPr lang="en-US"/>
        </a:p>
      </dgm:t>
    </dgm:pt>
    <dgm:pt modelId="{DD47AA2B-854F-4C0C-92BA-D5FA484DD8D7}">
      <dgm:prSet/>
      <dgm:spPr/>
      <dgm:t>
        <a:bodyPr/>
        <a:lstStyle/>
        <a:p>
          <a:r>
            <a:rPr lang="en-US"/>
            <a:t>There are multiple service types; some of them allow external traffic</a:t>
          </a:r>
        </a:p>
      </dgm:t>
    </dgm:pt>
    <dgm:pt modelId="{B4C63B63-B5D1-4597-82D6-FA0BF24D1DC5}" type="parTrans" cxnId="{36822417-A8F3-48D6-8EBB-3C861991D17A}">
      <dgm:prSet/>
      <dgm:spPr/>
      <dgm:t>
        <a:bodyPr/>
        <a:lstStyle/>
        <a:p>
          <a:endParaRPr lang="en-US"/>
        </a:p>
      </dgm:t>
    </dgm:pt>
    <dgm:pt modelId="{F1DA0B83-D3A7-48F0-A919-1AE9B0A4D72C}" type="sibTrans" cxnId="{36822417-A8F3-48D6-8EBB-3C861991D17A}">
      <dgm:prSet/>
      <dgm:spPr/>
      <dgm:t>
        <a:bodyPr/>
        <a:lstStyle/>
        <a:p>
          <a:endParaRPr lang="en-US"/>
        </a:p>
      </dgm:t>
    </dgm:pt>
    <dgm:pt modelId="{86B7D388-8BA4-452D-A207-ED3653281E7F}">
      <dgm:prSet/>
      <dgm:spPr/>
      <dgm:t>
        <a:bodyPr/>
        <a:lstStyle/>
        <a:p>
          <a:r>
            <a:rPr lang="en-US"/>
            <a:t>(e.g. LoadBalancer and NodePort)</a:t>
          </a:r>
        </a:p>
      </dgm:t>
    </dgm:pt>
    <dgm:pt modelId="{8B488EE1-2717-4EFF-879E-05B96303A648}" type="parTrans" cxnId="{DAD68B1F-29A5-42A9-A1AC-B7E8D36FE156}">
      <dgm:prSet/>
      <dgm:spPr/>
      <dgm:t>
        <a:bodyPr/>
        <a:lstStyle/>
        <a:p>
          <a:endParaRPr lang="en-US"/>
        </a:p>
      </dgm:t>
    </dgm:pt>
    <dgm:pt modelId="{F22932E6-E19D-4467-80DB-531B5B182E34}" type="sibTrans" cxnId="{DAD68B1F-29A5-42A9-A1AC-B7E8D36FE156}">
      <dgm:prSet/>
      <dgm:spPr/>
      <dgm:t>
        <a:bodyPr/>
        <a:lstStyle/>
        <a:p>
          <a:endParaRPr lang="en-US"/>
        </a:p>
      </dgm:t>
    </dgm:pt>
    <dgm:pt modelId="{C60E9E0C-5466-42FB-8D08-425F70646874}">
      <dgm:prSet/>
      <dgm:spPr/>
      <dgm:t>
        <a:bodyPr/>
        <a:lstStyle/>
        <a:p>
          <a:r>
            <a:rPr lang="en-US"/>
            <a:t>Services provide load balancing</a:t>
          </a:r>
        </a:p>
      </dgm:t>
    </dgm:pt>
    <dgm:pt modelId="{C72500DD-CF61-4B9F-AB8F-6035CC2D2C3D}" type="parTrans" cxnId="{868B951C-A4CB-4337-B66E-D8042794D989}">
      <dgm:prSet/>
      <dgm:spPr/>
      <dgm:t>
        <a:bodyPr/>
        <a:lstStyle/>
        <a:p>
          <a:endParaRPr lang="en-US"/>
        </a:p>
      </dgm:t>
    </dgm:pt>
    <dgm:pt modelId="{CBF1453E-1788-48D6-9C1A-AF95C34E3890}" type="sibTrans" cxnId="{868B951C-A4CB-4337-B66E-D8042794D989}">
      <dgm:prSet/>
      <dgm:spPr/>
      <dgm:t>
        <a:bodyPr/>
        <a:lstStyle/>
        <a:p>
          <a:endParaRPr lang="en-US"/>
        </a:p>
      </dgm:t>
    </dgm:pt>
    <dgm:pt modelId="{2171E276-CC3A-421E-9BB4-5C102FE951BC}">
      <dgm:prSet/>
      <dgm:spPr/>
      <dgm:t>
        <a:bodyPr/>
        <a:lstStyle/>
        <a:p>
          <a:r>
            <a:rPr lang="en-US"/>
            <a:t>Service addresses are independent from pods' addresses</a:t>
          </a:r>
        </a:p>
      </dgm:t>
    </dgm:pt>
    <dgm:pt modelId="{4C018ABA-AC70-4C2E-AC1F-E37B22ACD607}" type="parTrans" cxnId="{E28C7061-8162-435E-A4F5-2FBDC1860497}">
      <dgm:prSet/>
      <dgm:spPr/>
      <dgm:t>
        <a:bodyPr/>
        <a:lstStyle/>
        <a:p>
          <a:endParaRPr lang="en-US"/>
        </a:p>
      </dgm:t>
    </dgm:pt>
    <dgm:pt modelId="{14849B42-7ADC-47E2-97B2-AF6615406507}" type="sibTrans" cxnId="{E28C7061-8162-435E-A4F5-2FBDC1860497}">
      <dgm:prSet/>
      <dgm:spPr/>
      <dgm:t>
        <a:bodyPr/>
        <a:lstStyle/>
        <a:p>
          <a:endParaRPr lang="en-US"/>
        </a:p>
      </dgm:t>
    </dgm:pt>
    <dgm:pt modelId="{B1CD3DB6-07FA-49E9-8A4C-C1D8E8C015CE}" type="pres">
      <dgm:prSet presAssocID="{BC5C2D7C-66B5-46B6-AE9C-8D80DE8EC6FA}" presName="root" presStyleCnt="0">
        <dgm:presLayoutVars>
          <dgm:dir/>
          <dgm:resizeHandles val="exact"/>
        </dgm:presLayoutVars>
      </dgm:prSet>
      <dgm:spPr/>
    </dgm:pt>
    <dgm:pt modelId="{BF885500-C260-4ACE-B8E4-57892B45C71A}" type="pres">
      <dgm:prSet presAssocID="{D4DB83FF-5B5D-447E-B156-AFAFA4C100C2}" presName="compNode" presStyleCnt="0"/>
      <dgm:spPr/>
    </dgm:pt>
    <dgm:pt modelId="{339BAFB0-BFB2-4ABD-BF55-F4954D1A6E77}" type="pres">
      <dgm:prSet presAssocID="{D4DB83FF-5B5D-447E-B156-AFAFA4C100C2}" presName="bgRect" presStyleLbl="bgShp" presStyleIdx="0" presStyleCnt="5"/>
      <dgm:spPr/>
    </dgm:pt>
    <dgm:pt modelId="{B9CA35A5-F95E-49F6-BDE7-99D656DFAB0E}" type="pres">
      <dgm:prSet presAssocID="{D4DB83FF-5B5D-447E-B156-AFAFA4C100C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6D7B1D0-D36E-4B52-9913-8F96680977C6}" type="pres">
      <dgm:prSet presAssocID="{D4DB83FF-5B5D-447E-B156-AFAFA4C100C2}" presName="spaceRect" presStyleCnt="0"/>
      <dgm:spPr/>
    </dgm:pt>
    <dgm:pt modelId="{DB6F9B19-5158-4E74-8935-EF4B42A30668}" type="pres">
      <dgm:prSet presAssocID="{D4DB83FF-5B5D-447E-B156-AFAFA4C100C2}" presName="parTx" presStyleLbl="revTx" presStyleIdx="0" presStyleCnt="5">
        <dgm:presLayoutVars>
          <dgm:chMax val="0"/>
          <dgm:chPref val="0"/>
        </dgm:presLayoutVars>
      </dgm:prSet>
      <dgm:spPr/>
    </dgm:pt>
    <dgm:pt modelId="{31AF1B94-2B69-4157-903B-3167406DCF2A}" type="pres">
      <dgm:prSet presAssocID="{AD9085FB-816E-4671-A2AE-337974732E7E}" presName="sibTrans" presStyleCnt="0"/>
      <dgm:spPr/>
    </dgm:pt>
    <dgm:pt modelId="{EE711D1B-ECB6-42E8-823B-CB5D4237D79D}" type="pres">
      <dgm:prSet presAssocID="{DD47AA2B-854F-4C0C-92BA-D5FA484DD8D7}" presName="compNode" presStyleCnt="0"/>
      <dgm:spPr/>
    </dgm:pt>
    <dgm:pt modelId="{D1685B8E-6644-419A-9526-60BB04E09944}" type="pres">
      <dgm:prSet presAssocID="{DD47AA2B-854F-4C0C-92BA-D5FA484DD8D7}" presName="bgRect" presStyleLbl="bgShp" presStyleIdx="1" presStyleCnt="5"/>
      <dgm:spPr/>
    </dgm:pt>
    <dgm:pt modelId="{7A822570-D43B-4EAD-ADA3-9A6F118B267C}" type="pres">
      <dgm:prSet presAssocID="{DD47AA2B-854F-4C0C-92BA-D5FA484DD8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9C3CEAD4-AACC-42B6-9058-B1F32B913C08}" type="pres">
      <dgm:prSet presAssocID="{DD47AA2B-854F-4C0C-92BA-D5FA484DD8D7}" presName="spaceRect" presStyleCnt="0"/>
      <dgm:spPr/>
    </dgm:pt>
    <dgm:pt modelId="{2C373D70-B3AE-464E-84FB-AFCA8FBCB20E}" type="pres">
      <dgm:prSet presAssocID="{DD47AA2B-854F-4C0C-92BA-D5FA484DD8D7}" presName="parTx" presStyleLbl="revTx" presStyleIdx="1" presStyleCnt="5">
        <dgm:presLayoutVars>
          <dgm:chMax val="0"/>
          <dgm:chPref val="0"/>
        </dgm:presLayoutVars>
      </dgm:prSet>
      <dgm:spPr/>
    </dgm:pt>
    <dgm:pt modelId="{489C5661-5597-499A-80EB-C99994A3CCE9}" type="pres">
      <dgm:prSet presAssocID="{F1DA0B83-D3A7-48F0-A919-1AE9B0A4D72C}" presName="sibTrans" presStyleCnt="0"/>
      <dgm:spPr/>
    </dgm:pt>
    <dgm:pt modelId="{19FE049D-036B-42BD-BA84-9F1BF08D3DDA}" type="pres">
      <dgm:prSet presAssocID="{86B7D388-8BA4-452D-A207-ED3653281E7F}" presName="compNode" presStyleCnt="0"/>
      <dgm:spPr/>
    </dgm:pt>
    <dgm:pt modelId="{70547D90-D4CD-46FD-B3DA-64F0C5899E10}" type="pres">
      <dgm:prSet presAssocID="{86B7D388-8BA4-452D-A207-ED3653281E7F}" presName="bgRect" presStyleLbl="bgShp" presStyleIdx="2" presStyleCnt="5"/>
      <dgm:spPr/>
    </dgm:pt>
    <dgm:pt modelId="{040638A9-5382-4C97-AC0F-2AED81AD014C}" type="pres">
      <dgm:prSet presAssocID="{86B7D388-8BA4-452D-A207-ED3653281E7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A793A7AA-147D-4848-BBDC-9178259C3B1D}" type="pres">
      <dgm:prSet presAssocID="{86B7D388-8BA4-452D-A207-ED3653281E7F}" presName="spaceRect" presStyleCnt="0"/>
      <dgm:spPr/>
    </dgm:pt>
    <dgm:pt modelId="{D9674DAE-8481-4262-A53A-63BE2F8C8E1E}" type="pres">
      <dgm:prSet presAssocID="{86B7D388-8BA4-452D-A207-ED3653281E7F}" presName="parTx" presStyleLbl="revTx" presStyleIdx="2" presStyleCnt="5">
        <dgm:presLayoutVars>
          <dgm:chMax val="0"/>
          <dgm:chPref val="0"/>
        </dgm:presLayoutVars>
      </dgm:prSet>
      <dgm:spPr/>
    </dgm:pt>
    <dgm:pt modelId="{B97DDEF7-B3DF-4C3F-94CE-47EE098FDD56}" type="pres">
      <dgm:prSet presAssocID="{F22932E6-E19D-4467-80DB-531B5B182E34}" presName="sibTrans" presStyleCnt="0"/>
      <dgm:spPr/>
    </dgm:pt>
    <dgm:pt modelId="{47244681-7A35-4CFA-9451-CD855B55A85F}" type="pres">
      <dgm:prSet presAssocID="{C60E9E0C-5466-42FB-8D08-425F70646874}" presName="compNode" presStyleCnt="0"/>
      <dgm:spPr/>
    </dgm:pt>
    <dgm:pt modelId="{9681E381-90FA-4550-B028-5737D7ED50E7}" type="pres">
      <dgm:prSet presAssocID="{C60E9E0C-5466-42FB-8D08-425F70646874}" presName="bgRect" presStyleLbl="bgShp" presStyleIdx="3" presStyleCnt="5"/>
      <dgm:spPr/>
    </dgm:pt>
    <dgm:pt modelId="{93D584DB-E27B-4668-87BC-12EC8CD41278}" type="pres">
      <dgm:prSet presAssocID="{C60E9E0C-5466-42FB-8D08-425F7064687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A398A9B-5C43-4762-BFCD-3682A0E801CA}" type="pres">
      <dgm:prSet presAssocID="{C60E9E0C-5466-42FB-8D08-425F70646874}" presName="spaceRect" presStyleCnt="0"/>
      <dgm:spPr/>
    </dgm:pt>
    <dgm:pt modelId="{5C25F12B-A265-4CB4-88C2-E753373E3491}" type="pres">
      <dgm:prSet presAssocID="{C60E9E0C-5466-42FB-8D08-425F70646874}" presName="parTx" presStyleLbl="revTx" presStyleIdx="3" presStyleCnt="5">
        <dgm:presLayoutVars>
          <dgm:chMax val="0"/>
          <dgm:chPref val="0"/>
        </dgm:presLayoutVars>
      </dgm:prSet>
      <dgm:spPr/>
    </dgm:pt>
    <dgm:pt modelId="{62A24767-1371-45AA-AA79-8E6EE18EDE8C}" type="pres">
      <dgm:prSet presAssocID="{CBF1453E-1788-48D6-9C1A-AF95C34E3890}" presName="sibTrans" presStyleCnt="0"/>
      <dgm:spPr/>
    </dgm:pt>
    <dgm:pt modelId="{93C56113-F3C7-4AF5-B58D-D92629CA4A16}" type="pres">
      <dgm:prSet presAssocID="{2171E276-CC3A-421E-9BB4-5C102FE951BC}" presName="compNode" presStyleCnt="0"/>
      <dgm:spPr/>
    </dgm:pt>
    <dgm:pt modelId="{9E6BAA70-AE1F-4634-BAE2-CE2B57F75BF9}" type="pres">
      <dgm:prSet presAssocID="{2171E276-CC3A-421E-9BB4-5C102FE951BC}" presName="bgRect" presStyleLbl="bgShp" presStyleIdx="4" presStyleCnt="5"/>
      <dgm:spPr/>
    </dgm:pt>
    <dgm:pt modelId="{EA5B6052-0035-46E9-915C-A61A48F4C7CD}" type="pres">
      <dgm:prSet presAssocID="{2171E276-CC3A-421E-9BB4-5C102FE951B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F4E224C4-5124-4022-A7D3-77006FAE41DF}" type="pres">
      <dgm:prSet presAssocID="{2171E276-CC3A-421E-9BB4-5C102FE951BC}" presName="spaceRect" presStyleCnt="0"/>
      <dgm:spPr/>
    </dgm:pt>
    <dgm:pt modelId="{31AD0844-3A9E-473B-B88A-4097C10ECB31}" type="pres">
      <dgm:prSet presAssocID="{2171E276-CC3A-421E-9BB4-5C102FE951B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6822417-A8F3-48D6-8EBB-3C861991D17A}" srcId="{BC5C2D7C-66B5-46B6-AE9C-8D80DE8EC6FA}" destId="{DD47AA2B-854F-4C0C-92BA-D5FA484DD8D7}" srcOrd="1" destOrd="0" parTransId="{B4C63B63-B5D1-4597-82D6-FA0BF24D1DC5}" sibTransId="{F1DA0B83-D3A7-48F0-A919-1AE9B0A4D72C}"/>
    <dgm:cxn modelId="{868B951C-A4CB-4337-B66E-D8042794D989}" srcId="{BC5C2D7C-66B5-46B6-AE9C-8D80DE8EC6FA}" destId="{C60E9E0C-5466-42FB-8D08-425F70646874}" srcOrd="3" destOrd="0" parTransId="{C72500DD-CF61-4B9F-AB8F-6035CC2D2C3D}" sibTransId="{CBF1453E-1788-48D6-9C1A-AF95C34E3890}"/>
    <dgm:cxn modelId="{DAD68B1F-29A5-42A9-A1AC-B7E8D36FE156}" srcId="{BC5C2D7C-66B5-46B6-AE9C-8D80DE8EC6FA}" destId="{86B7D388-8BA4-452D-A207-ED3653281E7F}" srcOrd="2" destOrd="0" parTransId="{8B488EE1-2717-4EFF-879E-05B96303A648}" sibTransId="{F22932E6-E19D-4467-80DB-531B5B182E34}"/>
    <dgm:cxn modelId="{F3075625-53D9-49D5-87DE-615EB808CD67}" type="presOf" srcId="{2171E276-CC3A-421E-9BB4-5C102FE951BC}" destId="{31AD0844-3A9E-473B-B88A-4097C10ECB31}" srcOrd="0" destOrd="0" presId="urn:microsoft.com/office/officeart/2018/2/layout/IconVerticalSolidList"/>
    <dgm:cxn modelId="{8DD3A925-6A66-4E74-841A-349DE466F951}" type="presOf" srcId="{C60E9E0C-5466-42FB-8D08-425F70646874}" destId="{5C25F12B-A265-4CB4-88C2-E753373E3491}" srcOrd="0" destOrd="0" presId="urn:microsoft.com/office/officeart/2018/2/layout/IconVerticalSolidList"/>
    <dgm:cxn modelId="{2A39F738-0DF9-4930-9E60-92C3036D6D4E}" type="presOf" srcId="{BC5C2D7C-66B5-46B6-AE9C-8D80DE8EC6FA}" destId="{B1CD3DB6-07FA-49E9-8A4C-C1D8E8C015CE}" srcOrd="0" destOrd="0" presId="urn:microsoft.com/office/officeart/2018/2/layout/IconVerticalSolidList"/>
    <dgm:cxn modelId="{E28C7061-8162-435E-A4F5-2FBDC1860497}" srcId="{BC5C2D7C-66B5-46B6-AE9C-8D80DE8EC6FA}" destId="{2171E276-CC3A-421E-9BB4-5C102FE951BC}" srcOrd="4" destOrd="0" parTransId="{4C018ABA-AC70-4C2E-AC1F-E37B22ACD607}" sibTransId="{14849B42-7ADC-47E2-97B2-AF6615406507}"/>
    <dgm:cxn modelId="{785AE74C-29FC-4263-93F5-2696040D13DB}" type="presOf" srcId="{86B7D388-8BA4-452D-A207-ED3653281E7F}" destId="{D9674DAE-8481-4262-A53A-63BE2F8C8E1E}" srcOrd="0" destOrd="0" presId="urn:microsoft.com/office/officeart/2018/2/layout/IconVerticalSolidList"/>
    <dgm:cxn modelId="{DBE96FAE-0E95-4259-8452-DC3749C0D83D}" type="presOf" srcId="{D4DB83FF-5B5D-447E-B156-AFAFA4C100C2}" destId="{DB6F9B19-5158-4E74-8935-EF4B42A30668}" srcOrd="0" destOrd="0" presId="urn:microsoft.com/office/officeart/2018/2/layout/IconVerticalSolidList"/>
    <dgm:cxn modelId="{2716E9C5-6C14-4609-A2AC-26B01A5588F9}" type="presOf" srcId="{DD47AA2B-854F-4C0C-92BA-D5FA484DD8D7}" destId="{2C373D70-B3AE-464E-84FB-AFCA8FBCB20E}" srcOrd="0" destOrd="0" presId="urn:microsoft.com/office/officeart/2018/2/layout/IconVerticalSolidList"/>
    <dgm:cxn modelId="{4D32A4E6-80FB-4770-BC50-F5562E702CC3}" srcId="{BC5C2D7C-66B5-46B6-AE9C-8D80DE8EC6FA}" destId="{D4DB83FF-5B5D-447E-B156-AFAFA4C100C2}" srcOrd="0" destOrd="0" parTransId="{0B8FEE71-00BD-4C3C-991A-EDFE2CB831A1}" sibTransId="{AD9085FB-816E-4671-A2AE-337974732E7E}"/>
    <dgm:cxn modelId="{B5157F2C-F993-4E5E-93BC-800B123E37BB}" type="presParOf" srcId="{B1CD3DB6-07FA-49E9-8A4C-C1D8E8C015CE}" destId="{BF885500-C260-4ACE-B8E4-57892B45C71A}" srcOrd="0" destOrd="0" presId="urn:microsoft.com/office/officeart/2018/2/layout/IconVerticalSolidList"/>
    <dgm:cxn modelId="{B2A8A6D1-79BD-4CD7-B790-16451A604466}" type="presParOf" srcId="{BF885500-C260-4ACE-B8E4-57892B45C71A}" destId="{339BAFB0-BFB2-4ABD-BF55-F4954D1A6E77}" srcOrd="0" destOrd="0" presId="urn:microsoft.com/office/officeart/2018/2/layout/IconVerticalSolidList"/>
    <dgm:cxn modelId="{E747CA41-7014-4FFD-993C-ECA2723D070C}" type="presParOf" srcId="{BF885500-C260-4ACE-B8E4-57892B45C71A}" destId="{B9CA35A5-F95E-49F6-BDE7-99D656DFAB0E}" srcOrd="1" destOrd="0" presId="urn:microsoft.com/office/officeart/2018/2/layout/IconVerticalSolidList"/>
    <dgm:cxn modelId="{D1865D71-C990-4DFF-A59F-2D95B39BA76D}" type="presParOf" srcId="{BF885500-C260-4ACE-B8E4-57892B45C71A}" destId="{56D7B1D0-D36E-4B52-9913-8F96680977C6}" srcOrd="2" destOrd="0" presId="urn:microsoft.com/office/officeart/2018/2/layout/IconVerticalSolidList"/>
    <dgm:cxn modelId="{8D306D30-4A03-4D09-A59A-80FDEB03FD85}" type="presParOf" srcId="{BF885500-C260-4ACE-B8E4-57892B45C71A}" destId="{DB6F9B19-5158-4E74-8935-EF4B42A30668}" srcOrd="3" destOrd="0" presId="urn:microsoft.com/office/officeart/2018/2/layout/IconVerticalSolidList"/>
    <dgm:cxn modelId="{3FA426E4-DE98-4EB5-BBF2-9A13EE57F7AF}" type="presParOf" srcId="{B1CD3DB6-07FA-49E9-8A4C-C1D8E8C015CE}" destId="{31AF1B94-2B69-4157-903B-3167406DCF2A}" srcOrd="1" destOrd="0" presId="urn:microsoft.com/office/officeart/2018/2/layout/IconVerticalSolidList"/>
    <dgm:cxn modelId="{DADCF1C9-1322-476A-A804-19AA39C645F5}" type="presParOf" srcId="{B1CD3DB6-07FA-49E9-8A4C-C1D8E8C015CE}" destId="{EE711D1B-ECB6-42E8-823B-CB5D4237D79D}" srcOrd="2" destOrd="0" presId="urn:microsoft.com/office/officeart/2018/2/layout/IconVerticalSolidList"/>
    <dgm:cxn modelId="{6D8CA740-062B-4B6B-9A5C-F0D357344230}" type="presParOf" srcId="{EE711D1B-ECB6-42E8-823B-CB5D4237D79D}" destId="{D1685B8E-6644-419A-9526-60BB04E09944}" srcOrd="0" destOrd="0" presId="urn:microsoft.com/office/officeart/2018/2/layout/IconVerticalSolidList"/>
    <dgm:cxn modelId="{06AD254A-E12E-4C6E-BC76-E486C8D499CE}" type="presParOf" srcId="{EE711D1B-ECB6-42E8-823B-CB5D4237D79D}" destId="{7A822570-D43B-4EAD-ADA3-9A6F118B267C}" srcOrd="1" destOrd="0" presId="urn:microsoft.com/office/officeart/2018/2/layout/IconVerticalSolidList"/>
    <dgm:cxn modelId="{D5B8F590-FBB1-4C74-A6C8-C74112C8B598}" type="presParOf" srcId="{EE711D1B-ECB6-42E8-823B-CB5D4237D79D}" destId="{9C3CEAD4-AACC-42B6-9058-B1F32B913C08}" srcOrd="2" destOrd="0" presId="urn:microsoft.com/office/officeart/2018/2/layout/IconVerticalSolidList"/>
    <dgm:cxn modelId="{3674164B-2884-4298-8DAA-40DDB1295379}" type="presParOf" srcId="{EE711D1B-ECB6-42E8-823B-CB5D4237D79D}" destId="{2C373D70-B3AE-464E-84FB-AFCA8FBCB20E}" srcOrd="3" destOrd="0" presId="urn:microsoft.com/office/officeart/2018/2/layout/IconVerticalSolidList"/>
    <dgm:cxn modelId="{20E74802-F248-4A10-8F44-A50E500CC731}" type="presParOf" srcId="{B1CD3DB6-07FA-49E9-8A4C-C1D8E8C015CE}" destId="{489C5661-5597-499A-80EB-C99994A3CCE9}" srcOrd="3" destOrd="0" presId="urn:microsoft.com/office/officeart/2018/2/layout/IconVerticalSolidList"/>
    <dgm:cxn modelId="{C8C43B4E-A151-4569-9D03-1FF13BE4D8CB}" type="presParOf" srcId="{B1CD3DB6-07FA-49E9-8A4C-C1D8E8C015CE}" destId="{19FE049D-036B-42BD-BA84-9F1BF08D3DDA}" srcOrd="4" destOrd="0" presId="urn:microsoft.com/office/officeart/2018/2/layout/IconVerticalSolidList"/>
    <dgm:cxn modelId="{14F7E86B-8C5E-4ED4-AEEB-97E68BAD17D2}" type="presParOf" srcId="{19FE049D-036B-42BD-BA84-9F1BF08D3DDA}" destId="{70547D90-D4CD-46FD-B3DA-64F0C5899E10}" srcOrd="0" destOrd="0" presId="urn:microsoft.com/office/officeart/2018/2/layout/IconVerticalSolidList"/>
    <dgm:cxn modelId="{EEBC85D9-4CD5-4597-B547-C11CFD16DFCB}" type="presParOf" srcId="{19FE049D-036B-42BD-BA84-9F1BF08D3DDA}" destId="{040638A9-5382-4C97-AC0F-2AED81AD014C}" srcOrd="1" destOrd="0" presId="urn:microsoft.com/office/officeart/2018/2/layout/IconVerticalSolidList"/>
    <dgm:cxn modelId="{4A62A0B3-A207-4D87-8420-CBE4496F3091}" type="presParOf" srcId="{19FE049D-036B-42BD-BA84-9F1BF08D3DDA}" destId="{A793A7AA-147D-4848-BBDC-9178259C3B1D}" srcOrd="2" destOrd="0" presId="urn:microsoft.com/office/officeart/2018/2/layout/IconVerticalSolidList"/>
    <dgm:cxn modelId="{B4F80249-ED11-4435-8442-C41DD07BF9A8}" type="presParOf" srcId="{19FE049D-036B-42BD-BA84-9F1BF08D3DDA}" destId="{D9674DAE-8481-4262-A53A-63BE2F8C8E1E}" srcOrd="3" destOrd="0" presId="urn:microsoft.com/office/officeart/2018/2/layout/IconVerticalSolidList"/>
    <dgm:cxn modelId="{0EA8F9AA-F0A7-4B90-B3FD-43118EE8BD27}" type="presParOf" srcId="{B1CD3DB6-07FA-49E9-8A4C-C1D8E8C015CE}" destId="{B97DDEF7-B3DF-4C3F-94CE-47EE098FDD56}" srcOrd="5" destOrd="0" presId="urn:microsoft.com/office/officeart/2018/2/layout/IconVerticalSolidList"/>
    <dgm:cxn modelId="{2F976A43-BBBD-4E32-B723-66C6B4F9F371}" type="presParOf" srcId="{B1CD3DB6-07FA-49E9-8A4C-C1D8E8C015CE}" destId="{47244681-7A35-4CFA-9451-CD855B55A85F}" srcOrd="6" destOrd="0" presId="urn:microsoft.com/office/officeart/2018/2/layout/IconVerticalSolidList"/>
    <dgm:cxn modelId="{68FB47CA-C295-45B4-81B3-E97322CFBD59}" type="presParOf" srcId="{47244681-7A35-4CFA-9451-CD855B55A85F}" destId="{9681E381-90FA-4550-B028-5737D7ED50E7}" srcOrd="0" destOrd="0" presId="urn:microsoft.com/office/officeart/2018/2/layout/IconVerticalSolidList"/>
    <dgm:cxn modelId="{F7230D92-5EBC-4F24-AC00-316876F12207}" type="presParOf" srcId="{47244681-7A35-4CFA-9451-CD855B55A85F}" destId="{93D584DB-E27B-4668-87BC-12EC8CD41278}" srcOrd="1" destOrd="0" presId="urn:microsoft.com/office/officeart/2018/2/layout/IconVerticalSolidList"/>
    <dgm:cxn modelId="{926002C9-2444-420B-B5EF-9F1533DAC3C9}" type="presParOf" srcId="{47244681-7A35-4CFA-9451-CD855B55A85F}" destId="{0A398A9B-5C43-4762-BFCD-3682A0E801CA}" srcOrd="2" destOrd="0" presId="urn:microsoft.com/office/officeart/2018/2/layout/IconVerticalSolidList"/>
    <dgm:cxn modelId="{F75256E4-394C-4FFD-94A2-1CE6C32F5539}" type="presParOf" srcId="{47244681-7A35-4CFA-9451-CD855B55A85F}" destId="{5C25F12B-A265-4CB4-88C2-E753373E3491}" srcOrd="3" destOrd="0" presId="urn:microsoft.com/office/officeart/2018/2/layout/IconVerticalSolidList"/>
    <dgm:cxn modelId="{18098116-5820-424E-A3E0-08F6A10B320D}" type="presParOf" srcId="{B1CD3DB6-07FA-49E9-8A4C-C1D8E8C015CE}" destId="{62A24767-1371-45AA-AA79-8E6EE18EDE8C}" srcOrd="7" destOrd="0" presId="urn:microsoft.com/office/officeart/2018/2/layout/IconVerticalSolidList"/>
    <dgm:cxn modelId="{E394C3B4-9330-4AAF-B91E-183F2E99DF4F}" type="presParOf" srcId="{B1CD3DB6-07FA-49E9-8A4C-C1D8E8C015CE}" destId="{93C56113-F3C7-4AF5-B58D-D92629CA4A16}" srcOrd="8" destOrd="0" presId="urn:microsoft.com/office/officeart/2018/2/layout/IconVerticalSolidList"/>
    <dgm:cxn modelId="{3633D85D-0F5A-45C0-B590-84FA272EB55A}" type="presParOf" srcId="{93C56113-F3C7-4AF5-B58D-D92629CA4A16}" destId="{9E6BAA70-AE1F-4634-BAE2-CE2B57F75BF9}" srcOrd="0" destOrd="0" presId="urn:microsoft.com/office/officeart/2018/2/layout/IconVerticalSolidList"/>
    <dgm:cxn modelId="{B688A258-DA37-4138-BA22-D0E67650BF8E}" type="presParOf" srcId="{93C56113-F3C7-4AF5-B58D-D92629CA4A16}" destId="{EA5B6052-0035-46E9-915C-A61A48F4C7CD}" srcOrd="1" destOrd="0" presId="urn:microsoft.com/office/officeart/2018/2/layout/IconVerticalSolidList"/>
    <dgm:cxn modelId="{464AE9D3-8D2A-4CB5-80BD-EE5811E81081}" type="presParOf" srcId="{93C56113-F3C7-4AF5-B58D-D92629CA4A16}" destId="{F4E224C4-5124-4022-A7D3-77006FAE41DF}" srcOrd="2" destOrd="0" presId="urn:microsoft.com/office/officeart/2018/2/layout/IconVerticalSolidList"/>
    <dgm:cxn modelId="{FE596853-28DA-46C0-943A-48EC532B4811}" type="presParOf" srcId="{93C56113-F3C7-4AF5-B58D-D92629CA4A16}" destId="{31AD0844-3A9E-473B-B88A-4097C10ECB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969AD-EE61-4046-AA0F-E960212E7147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3151E2-CC45-4FEF-AF7B-DD30389A841F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FD08D-519C-48C2-9891-4C30D47B7627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Rollouts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4D16DA00-32C2-4BB6-932B-31B727FB06FF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7C0CE-57D9-41AF-AC27-634ED6450C1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0B76F-6E35-4E71-9D81-3BDB4730D168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Deployments</a:t>
          </a:r>
        </a:p>
      </dsp:txBody>
      <dsp:txXfrm>
        <a:off x="1435590" y="1554201"/>
        <a:ext cx="9080009" cy="1242935"/>
      </dsp:txXfrm>
    </dsp:sp>
    <dsp:sp modelId="{DE98BBA7-7AD0-49D0-A8F4-73F387095CD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42F42-CEE0-41A6-8464-950E19826F4C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E60DF-2A6F-4CCF-B361-6E34EFA229FD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Services</a:t>
          </a: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BAFB0-BFB2-4ABD-BF55-F4954D1A6E77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A35A5-F95E-49F6-BDE7-99D656DFAB0E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F9B19-5158-4E74-8935-EF4B42A30668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don't need to look up the IP address of the pod(s)</a:t>
          </a:r>
        </a:p>
      </dsp:txBody>
      <dsp:txXfrm>
        <a:off x="1074268" y="4366"/>
        <a:ext cx="5170996" cy="930102"/>
      </dsp:txXfrm>
    </dsp:sp>
    <dsp:sp modelId="{D1685B8E-6644-419A-9526-60BB04E09944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22570-D43B-4EAD-ADA3-9A6F118B267C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73D70-B3AE-464E-84FB-AFCA8FBCB20E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There are multiple service types; some of them allow external traffic</a:t>
          </a:r>
        </a:p>
      </dsp:txBody>
      <dsp:txXfrm>
        <a:off x="1074268" y="1166994"/>
        <a:ext cx="5170996" cy="930102"/>
      </dsp:txXfrm>
    </dsp:sp>
    <dsp:sp modelId="{70547D90-D4CD-46FD-B3DA-64F0C5899E10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638A9-5382-4C97-AC0F-2AED81AD014C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74DAE-8481-4262-A53A-63BE2F8C8E1E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(e.g. LoadBalancer and NodePort)</a:t>
          </a:r>
        </a:p>
      </dsp:txBody>
      <dsp:txXfrm>
        <a:off x="1074268" y="2329622"/>
        <a:ext cx="5170996" cy="930102"/>
      </dsp:txXfrm>
    </dsp:sp>
    <dsp:sp modelId="{9681E381-90FA-4550-B028-5737D7ED50E7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584DB-E27B-4668-87BC-12EC8CD41278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5F12B-A265-4CB4-88C2-E753373E3491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Services provide load balancing</a:t>
          </a:r>
        </a:p>
      </dsp:txBody>
      <dsp:txXfrm>
        <a:off x="1074268" y="3492250"/>
        <a:ext cx="5170996" cy="930102"/>
      </dsp:txXfrm>
    </dsp:sp>
    <dsp:sp modelId="{9E6BAA70-AE1F-4634-BAE2-CE2B57F75BF9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B6052-0035-46E9-915C-A61A48F4C7CD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D0844-3A9E-473B-B88A-4097C10ECB31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Service addresses are independent from pods' addresses</a:t>
          </a:r>
        </a:p>
      </dsp:txBody>
      <dsp:txXfrm>
        <a:off x="1074268" y="4654878"/>
        <a:ext cx="5170996" cy="930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5870-984A-4400-AB22-0082498C5E14}" type="datetimeFigureOut">
              <a:t>7/1/2023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5FC6A-6E64-4F2E-8A6F-7FB8C80D00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2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ximiuz.com/en/posts/kubernetes-vs-virtual-machine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ximiuz.com/en/posts/service-discovery-in-kubernetes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thurchiao.art/blog/cracking-k8s-node-proxy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nnykkc13.medium.com/deep-dive-into-kubernetes-238258c9a536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ubernetes.io/docs/concepts/workloads/controllers/replicaset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.training/kube-selfpaced.yml.html#273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https://iximiuz.com/en/posts/kubernetes-vs-virtual-machines/</a:t>
            </a:r>
            <a:endParaRPr lang="en-US" dirty="0"/>
          </a:p>
          <a:p>
            <a:r>
              <a:rPr lang="en-US" dirty="0">
                <a:hlinkClick r:id="rId4"/>
              </a:rPr>
              <a:t>https://iximiuz.com/en/posts/service-discovery-in-kubernetes/</a:t>
            </a:r>
            <a:endParaRPr lang="en-US"/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FC6A-6E64-4F2E-8A6F-7FB8C80D009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7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https://arthurchiao.art/blog/cracking-k8s-node-proxy/</a:t>
            </a:r>
            <a:endParaRPr lang="en-US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FC6A-6E64-4F2E-8A6F-7FB8C80D009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7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https://sunnykkc13.medium.com/deep-dive-into-kubernetes-238258c9a536</a:t>
            </a:r>
            <a:endParaRPr lang="en-US" b="1" dirty="0">
              <a:cs typeface="Calibri" panose="020F0502020204030204"/>
            </a:endParaRPr>
          </a:p>
          <a:p>
            <a:endParaRPr lang="en-US" dirty="0">
              <a:cs typeface="Calibri"/>
            </a:endParaRPr>
          </a:p>
          <a:p>
            <a:pPr marL="228600" indent="-228600">
              <a:buAutoNum type="arabicPeriod"/>
            </a:pPr>
            <a:r>
              <a:rPr lang="en-US" b="1"/>
              <a:t>What happened behind the scene?</a:t>
            </a:r>
            <a:endParaRPr lang="en-US"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/>
              <a:t>User declares what he/she wants(image 1)and pass that to K8S using </a:t>
            </a:r>
            <a:r>
              <a:rPr lang="en-US" b="1" dirty="0" err="1"/>
              <a:t>kubectl</a:t>
            </a:r>
            <a:r>
              <a:rPr lang="en-US" b="1" dirty="0"/>
              <a:t> command</a:t>
            </a:r>
            <a:r>
              <a:rPr lang="en-US" dirty="0"/>
              <a:t>. We all know that </a:t>
            </a:r>
            <a:r>
              <a:rPr lang="en-US" b="1" i="1" dirty="0"/>
              <a:t>API-Server</a:t>
            </a:r>
            <a:r>
              <a:rPr lang="en-US" dirty="0"/>
              <a:t> is the only component that can talk to user, master node other components and worker nodes.</a:t>
            </a:r>
            <a:endParaRPr lang="en-US" dirty="0"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 err="1"/>
              <a:t>kubectl</a:t>
            </a:r>
            <a:r>
              <a:rPr lang="en-US" dirty="0"/>
              <a:t> interacts with API-Server and generates a manifest(we can say a description of user wants).</a:t>
            </a:r>
            <a:endParaRPr lang="en-US" dirty="0"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/>
              <a:t>This manifest is written in ETCD(key-value database and single source of truth) by API-Server.</a:t>
            </a:r>
            <a:endParaRPr lang="en-US" dirty="0"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/>
              <a:t>API-Server got a deployment of nginx so it stores a deployment in ETCD.</a:t>
            </a:r>
            <a:endParaRPr lang="en-US" dirty="0"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/>
              <a:t>As soon as there is something in ETCD, controller manager wakes up and respond according to the requirement. For deployment, a Deployment controller wakes up and check the requirement. It says replica is needed so, it’ll create a replica set(a bunch of item that goes into the pods) and goes to sleep. The </a:t>
            </a:r>
            <a:r>
              <a:rPr lang="en-US" u="sng" dirty="0">
                <a:hlinkClick r:id="rId4"/>
              </a:rPr>
              <a:t>ReplicaSet </a:t>
            </a:r>
            <a:r>
              <a:rPr lang="en-US" dirty="0"/>
              <a:t>get stored in ETCD and the flow was [controller manager → API-Server → ETCD ].</a:t>
            </a:r>
            <a:endParaRPr lang="en-US" dirty="0"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/>
              <a:t>Now, the controller responsible for replica take its turn and create 3 replicas(Image 4) of pod(just create the pods). The pods details get stored in ETCD.</a:t>
            </a:r>
            <a:endParaRPr lang="en-US" dirty="0"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i="1" dirty="0"/>
              <a:t>A </a:t>
            </a:r>
            <a:r>
              <a:rPr lang="en-US" i="1" dirty="0" err="1"/>
              <a:t>ReplicaSet</a:t>
            </a:r>
            <a:r>
              <a:rPr lang="en-US" i="1" dirty="0"/>
              <a:t> ensures that a specified number of pod replicas are running at any given time. However, a </a:t>
            </a:r>
            <a:r>
              <a:rPr lang="en-US" b="1" i="1" dirty="0"/>
              <a:t>Deployment is a higher-level concept that manages </a:t>
            </a:r>
            <a:r>
              <a:rPr lang="en-US" b="1" i="1" dirty="0" err="1"/>
              <a:t>ReplicaSets</a:t>
            </a:r>
            <a:r>
              <a:rPr lang="en-US" b="1" i="1" dirty="0"/>
              <a:t> and provides declarative updates to Pods along with a lot of other useful features(Image 2).</a:t>
            </a:r>
            <a:endParaRPr lang="en-US" dirty="0"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/>
              <a:t>Schedular wakes up and see that there are pending pods without any nodes assigned. So, it will assign the nodes and goes to sleep.</a:t>
            </a:r>
            <a:endParaRPr lang="en-US" dirty="0"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 err="1"/>
              <a:t>kubelet</a:t>
            </a:r>
            <a:r>
              <a:rPr lang="en-US" dirty="0"/>
              <a:t>(on worker node) asks API-Server whether it has something for them? Now nodes has been assigned to pods </a:t>
            </a:r>
            <a:r>
              <a:rPr lang="en-US" dirty="0" err="1"/>
              <a:t>kubelet</a:t>
            </a:r>
            <a:r>
              <a:rPr lang="en-US" dirty="0"/>
              <a:t> will pull the image, networking and response back to API-Server that pods are running and API-Server writes the update to ETCD.</a:t>
            </a:r>
            <a:endParaRPr lang="en-US" dirty="0"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dirty="0"/>
              <a:t>As you can see everything is being written to ETCD from deployment to pods health.</a:t>
            </a:r>
            <a:endParaRPr lang="en-US" dirty="0">
              <a:cs typeface="Calibri" panose="020F0502020204030204"/>
            </a:endParaRPr>
          </a:p>
          <a:p>
            <a:pPr marL="228600" indent="-228600">
              <a:buAutoNum type="arabicPeriod"/>
            </a:pPr>
            <a:r>
              <a:rPr lang="en-US" i="1" dirty="0"/>
              <a:t>Note: All controller manager’s binaries are compiled in one.</a:t>
            </a:r>
            <a:endParaRPr lang="en-US" dirty="0">
              <a:cs typeface="Calibri" panose="020F0502020204030204"/>
            </a:endParaRPr>
          </a:p>
          <a:p>
            <a:br>
              <a:rPr lang="en-US" dirty="0"/>
            </a:br>
            <a:endParaRPr lang="en-US" dirty="0">
              <a:cs typeface="Calibri"/>
            </a:endParaRPr>
          </a:p>
          <a:p>
            <a:pPr marL="228600" indent="-228600">
              <a:buAutoNum type="arabicPeriod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FC6A-6E64-4F2E-8A6F-7FB8C80D009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https://medium.com/pixelpoint/kubernetes-port-forwarding-simple-like-never-before-20a8ab16370f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FC6A-6E64-4F2E-8A6F-7FB8C80D009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6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https://container.training/kube-selfpaced.yml.html#273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FC6A-6E64-4F2E-8A6F-7FB8C80D009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52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https://docs.vmware.com/en/VMware-Cloud-Foundation/services/vcf-developer-ready-infrastructure-v1/GUID-6F184EC5-AFC1-4D0A-A5D5-1E31EE938438.html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FC6A-6E64-4F2E-8A6F-7FB8C80D0090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7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kevinraymond/php-guestbook/blob/main/app/guestbook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iximiuz.com/en/posts/service-discovery-in-kubernetes/" TargetMode="External"/><Relationship Id="rId3" Type="http://schemas.openxmlformats.org/officeDocument/2006/relationships/hyperlink" Target="https://medium.com/devops-mojo/kubernetes-service-types-overview-introduction-to-k8s-service-types-what-are-types-of-kubernetes-services-ea6db72c3f8c" TargetMode="External"/><Relationship Id="rId7" Type="http://schemas.openxmlformats.org/officeDocument/2006/relationships/hyperlink" Target="https://arthurchiao.art/blog/cracking-k8s-node-proxy/" TargetMode="External"/><Relationship Id="rId2" Type="http://schemas.openxmlformats.org/officeDocument/2006/relationships/hyperlink" Target="https://kubernetes.io/docs/concepts/services-networking/servi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okstack.cn/read/kubernetes-1.21-en/59a313e057e11c1b.md" TargetMode="External"/><Relationship Id="rId5" Type="http://schemas.openxmlformats.org/officeDocument/2006/relationships/hyperlink" Target="https://container.training/kube-selfpaced.yml.html#273" TargetMode="External"/><Relationship Id="rId4" Type="http://schemas.openxmlformats.org/officeDocument/2006/relationships/hyperlink" Target="https://docs.vmware.com/en/VMware-Cloud-Foundation/services/vcf-developer-ready-infrastructure-v1/GUID-6F184EC5-AFC1-4D0A-A5D5-1E31EE938438.html" TargetMode="External"/><Relationship Id="rId9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696" y="1989846"/>
            <a:ext cx="10169768" cy="2783566"/>
          </a:xfrm>
        </p:spPr>
        <p:txBody>
          <a:bodyPr anchor="ctr">
            <a:normAutofit fontScale="90000"/>
          </a:bodyPr>
          <a:lstStyle/>
          <a:p>
            <a:r>
              <a:rPr lang="en-US" sz="7200">
                <a:cs typeface="Calibri Light"/>
              </a:rPr>
              <a:t> Kubernetes Core Concepts: Deployment Rollouts, </a:t>
            </a:r>
            <a:br>
              <a:rPr lang="en-US" sz="7200">
                <a:cs typeface="Calibri Light"/>
              </a:rPr>
            </a:br>
            <a:r>
              <a:rPr lang="en-US" sz="7200">
                <a:cs typeface="Calibri Light"/>
              </a:rPr>
              <a:t>Labels and Selectors, Services </a:t>
            </a:r>
            <a:endParaRPr lang="en-US" sz="7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cs typeface="Calibri"/>
              </a:rPr>
              <a:t>Week 6</a:t>
            </a:r>
            <a:endParaRPr lang="en-US" sz="2800" dirty="0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C59EE-C2CC-119A-664D-7756C8A6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Workshop 1 – The End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Mining Tools">
            <a:extLst>
              <a:ext uri="{FF2B5EF4-FFF2-40B4-BE49-F238E27FC236}">
                <a16:creationId xmlns:a16="http://schemas.microsoft.com/office/drawing/2014/main" id="{7150796E-B031-D043-CD04-3C4E75A4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1299" y="2633472"/>
            <a:ext cx="358635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C59EE-C2CC-119A-664D-7756C8A6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36" y="1028700"/>
            <a:ext cx="9947305" cy="10906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Workshop 2 – Using Labels to Organize K8s Pods</a:t>
            </a:r>
          </a:p>
        </p:txBody>
      </p:sp>
      <p:sp>
        <p:nvSpPr>
          <p:cNvPr id="67" name="Freeform: Shape 58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4C3E839-4D08-4D02-5606-5057A53D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7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960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2240-CC6A-0D31-1497-2ED8C853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Assigning Labels to Pods</a:t>
            </a:r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F087693-19DB-6AFA-CF8E-CFEE2F7F4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000">
                <a:ea typeface="+mn-lt"/>
                <a:cs typeface="+mn-lt"/>
              </a:rPr>
              <a:t>$ kubectl create -f kubia-manual-with-labels.yaml</a:t>
            </a:r>
            <a:endParaRPr lang="en-US" sz="2000"/>
          </a:p>
          <a:p>
            <a:pPr marL="0" indent="0">
              <a:buNone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$ kubectl get po --show-labels</a:t>
            </a:r>
            <a:endParaRPr lang="en-US" sz="2000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$ kubectl get po -L creation_method,env</a:t>
            </a:r>
            <a:endParaRPr lang="en-US" sz="2000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$ kubectl label po kubia-manual creation_method=manual</a:t>
            </a:r>
            <a:endParaRPr lang="en-US" sz="2000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$ kubectl label po kubia-manual-v2 env=debug --overwrite</a:t>
            </a:r>
            <a:endParaRPr lang="en-US" sz="2000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$ kubectl get po -L creation_method,env</a:t>
            </a:r>
            <a:endParaRPr lang="en-US" sz="2000"/>
          </a:p>
          <a:p>
            <a:pPr marL="0" indent="0">
              <a:buNone/>
            </a:pPr>
            <a:endParaRPr lang="en-US" sz="20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7" name="Picture 4" descr="Colour chart with labels">
            <a:extLst>
              <a:ext uri="{FF2B5EF4-FFF2-40B4-BE49-F238E27FC236}">
                <a16:creationId xmlns:a16="http://schemas.microsoft.com/office/drawing/2014/main" id="{64CC11EA-626A-4B90-720F-60B1978F1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53" r="21094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38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9D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6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F32F5-B8AC-597B-A04B-9A198ADB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Using Labels 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766A-E66C-21BE-5EA0-EB6D47816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$ kubectl get po -l creation_method=manual</a:t>
            </a:r>
            <a:endParaRPr lang="en-US" sz="22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$ kubectl get po -l env</a:t>
            </a:r>
            <a:endParaRPr lang="en-US" sz="2200">
              <a:ea typeface="Calibri"/>
              <a:cs typeface="Calibri"/>
            </a:endParaRPr>
          </a:p>
          <a:p>
            <a:pPr>
              <a:buNone/>
            </a:pPr>
            <a:r>
              <a:rPr lang="en-US" sz="2200">
                <a:ea typeface="+mn-lt"/>
                <a:cs typeface="+mn-lt"/>
              </a:rPr>
              <a:t>$ kubectl get po -l '!env'</a:t>
            </a:r>
            <a:endParaRPr lang="en-US" sz="2200"/>
          </a:p>
          <a:p>
            <a:pPr marL="0" indent="0">
              <a:buNone/>
            </a:pPr>
            <a:endParaRPr lang="en-US" sz="2200">
              <a:ea typeface="Calibri"/>
              <a:cs typeface="Calibri"/>
            </a:endParaRPr>
          </a:p>
          <a:p>
            <a:endParaRPr lang="en-US" sz="2200">
              <a:ea typeface="Calibri"/>
              <a:cs typeface="Calibri"/>
            </a:endParaRPr>
          </a:p>
          <a:p>
            <a:endParaRPr lang="en-US" sz="2200">
              <a:ea typeface="Calibri"/>
              <a:cs typeface="Calibri"/>
            </a:endParaRPr>
          </a:p>
        </p:txBody>
      </p:sp>
      <p:pic>
        <p:nvPicPr>
          <p:cNvPr id="5" name="Picture 4" descr="Sticky notes on a wall">
            <a:extLst>
              <a:ext uri="{FF2B5EF4-FFF2-40B4-BE49-F238E27FC236}">
                <a16:creationId xmlns:a16="http://schemas.microsoft.com/office/drawing/2014/main" id="{3284FC70-5D86-5C0D-CEC8-61F6949E5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8" r="15932" b="1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43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C59EE-C2CC-119A-664D-7756C8A6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Workshop </a:t>
            </a:r>
            <a:r>
              <a:rPr lang="en-US" sz="4000">
                <a:solidFill>
                  <a:schemeClr val="tx2"/>
                </a:solidFill>
              </a:rPr>
              <a:t>2</a:t>
            </a: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– The End</a:t>
            </a:r>
          </a:p>
        </p:txBody>
      </p:sp>
      <p:pic>
        <p:nvPicPr>
          <p:cNvPr id="22" name="Graphic 21" descr="Mining Tools">
            <a:extLst>
              <a:ext uri="{FF2B5EF4-FFF2-40B4-BE49-F238E27FC236}">
                <a16:creationId xmlns:a16="http://schemas.microsoft.com/office/drawing/2014/main" id="{7150796E-B031-D043-CD04-3C4E75A4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6524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7B6B-B905-8DDA-D837-ABB0D6BCA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Services in the Traditional Environment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4D8934D-E701-7EA1-DE82-8A0E5C955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46" y="1863801"/>
            <a:ext cx="883730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9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4C00-530C-16C2-B734-5C916CB8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Traditional Service Discovery – Server-Side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9429C33-8877-290B-C00F-E94C15CD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041" y="1863801"/>
            <a:ext cx="683191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3FAF-A941-D50A-1F54-EFBADAEF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K8s Service  - Similarly Labeled Pods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E60D329-0FD7-846B-EFF7-55C52DBBB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14"/>
          <a:stretch/>
        </p:blipFill>
        <p:spPr>
          <a:xfrm>
            <a:off x="2802770" y="1863801"/>
            <a:ext cx="6586459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54613-49FC-5A4D-CB1D-B727CC8A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>
                <a:ea typeface="+mj-lt"/>
                <a:cs typeface="+mj-lt"/>
              </a:rPr>
              <a:t>Exposing containers</a:t>
            </a:r>
            <a:endParaRPr lang="en-US" sz="5000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354D-B9E7-196A-E15A-AFC157739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Imagine standard client-server configuration. How would we configure the access points for the clients?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Challenges:</a:t>
            </a:r>
          </a:p>
          <a:p>
            <a:r>
              <a:rPr lang="en-US" sz="2000">
                <a:cs typeface="Calibri"/>
              </a:rPr>
              <a:t>We cannot configure pod's IP – pods are ephemeral</a:t>
            </a:r>
          </a:p>
          <a:p>
            <a:r>
              <a:rPr lang="en-US" sz="2000">
                <a:cs typeface="Calibri"/>
              </a:rPr>
              <a:t>Clients do not know server IP upfront</a:t>
            </a:r>
          </a:p>
          <a:p>
            <a:r>
              <a:rPr lang="en-US" sz="2000">
                <a:cs typeface="Calibri"/>
              </a:rPr>
              <a:t>Multiple pods can provide the same service – clients have no way to know 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We need a single IP endpoint</a:t>
            </a: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3479C-69E1-5C93-05B9-CC0CBF58E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0" r="56080"/>
          <a:stretch/>
        </p:blipFill>
        <p:spPr>
          <a:xfrm>
            <a:off x="6934545" y="640080"/>
            <a:ext cx="378797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4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17AF-8052-2092-9830-D508C100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sz="5000">
                <a:cs typeface="Calibri Light"/>
              </a:rPr>
              <a:t>Exposing Containers in Kubernetes</a:t>
            </a:r>
            <a:endParaRPr lang="en-US" sz="5000"/>
          </a:p>
        </p:txBody>
      </p:sp>
      <p:pic>
        <p:nvPicPr>
          <p:cNvPr id="20" name="Graphic 6" descr="Laptop">
            <a:extLst>
              <a:ext uri="{FF2B5EF4-FFF2-40B4-BE49-F238E27FC236}">
                <a16:creationId xmlns:a16="http://schemas.microsoft.com/office/drawing/2014/main" id="{89AA82E1-082F-76FB-E87A-861C23B3C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AAC82-45E3-D832-0108-1E14922B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We can connect to our pods using their IP address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Then we need to figure out a lot of things: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how do we look up the IP address of the pod(s)?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how do we connect from outside the cluster?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how do we load balance traffic?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what if a pod fails?</a:t>
            </a:r>
            <a:endParaRPr lang="en-US"/>
          </a:p>
          <a:p>
            <a:r>
              <a:rPr lang="en-US">
                <a:ea typeface="+mn-lt"/>
                <a:cs typeface="+mn-lt"/>
              </a:rPr>
              <a:t>Kubernetes has a resource type named </a:t>
            </a:r>
            <a:r>
              <a:rPr lang="en-US" i="1">
                <a:ea typeface="+mn-lt"/>
                <a:cs typeface="+mn-lt"/>
              </a:rPr>
              <a:t>Service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Services address all these questions!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7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D279-2FDF-7B6E-316D-D765557A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E1E990-F4BA-61A4-4F5A-104088BD4A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949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86A89-0C20-6B38-4EC4-E8A44CD2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>
                <a:cs typeface="Calibri Light"/>
              </a:rPr>
              <a:t>Introducing Kubernetes Services</a:t>
            </a:r>
            <a:endParaRPr lang="en-US" sz="3800"/>
          </a:p>
        </p:txBody>
      </p:sp>
      <p:sp>
        <p:nvSpPr>
          <p:cNvPr id="4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1CFB1-F954-A24F-FA79-2EE303618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>
                <a:cs typeface="Calibri"/>
              </a:rPr>
              <a:t>Immutable point of entry to a group of pods providing the same service</a:t>
            </a:r>
          </a:p>
          <a:p>
            <a:r>
              <a:rPr lang="en-US" sz="2200">
                <a:cs typeface="Calibri"/>
              </a:rPr>
              <a:t>Clients open connections to this IP/port and client's requests are routed to pod backing the service</a:t>
            </a:r>
          </a:p>
          <a:p>
            <a:r>
              <a:rPr lang="en-US" sz="2200">
                <a:ea typeface="+mn-lt"/>
                <a:cs typeface="+mn-lt"/>
              </a:rPr>
              <a:t>Services are automatically added to an internal DNS zone</a:t>
            </a:r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026E733-AAB1-1C64-C132-562DDAE3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" b="8156"/>
          <a:stretch/>
        </p:blipFill>
        <p:spPr>
          <a:xfrm>
            <a:off x="5249557" y="640080"/>
            <a:ext cx="571319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4CFF5-855F-08F2-A4B9-A8A9F658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400">
                <a:cs typeface="Calibri Light"/>
              </a:rPr>
              <a:t>Why Services?</a:t>
            </a:r>
            <a:endParaRPr lang="en-US" sz="7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3FFBD3-A61B-425A-6403-CB07DB08BB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86494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269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80EA0-A2A3-FE78-2DCC-059E0516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Types of Services</a:t>
            </a:r>
            <a:endParaRPr lang="en-US" sz="5400"/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3DE2-C7C8-8970-64C2-6599F543D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There are different types of services:</a:t>
            </a:r>
            <a:endParaRPr lang="en-US" sz="1700">
              <a:cs typeface="Calibri" panose="020F0502020204030204"/>
            </a:endParaRPr>
          </a:p>
          <a:p>
            <a:pPr lvl="1"/>
            <a:r>
              <a:rPr lang="en-US" sz="1700">
                <a:highlight>
                  <a:srgbClr val="C0C0C0"/>
                </a:highlight>
                <a:ea typeface="+mn-lt"/>
                <a:cs typeface="+mn-lt"/>
              </a:rPr>
              <a:t>ClusterIP, NodePort, LoadBalancer, ExternalName</a:t>
            </a:r>
            <a:endParaRPr lang="en-US" sz="1700">
              <a:highlight>
                <a:srgbClr val="C0C0C0"/>
              </a:highlight>
              <a:cs typeface="Calibri"/>
            </a:endParaRPr>
          </a:p>
          <a:p>
            <a:r>
              <a:rPr lang="en-US" sz="1700">
                <a:ea typeface="+mn-lt"/>
                <a:cs typeface="+mn-lt"/>
              </a:rPr>
              <a:t>There are also </a:t>
            </a:r>
            <a:r>
              <a:rPr lang="en-US" sz="1700" i="1">
                <a:ea typeface="+mn-lt"/>
                <a:cs typeface="+mn-lt"/>
              </a:rPr>
              <a:t>headless services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Services can also have optional </a:t>
            </a:r>
            <a:r>
              <a:rPr lang="en-US" sz="1700" i="1">
                <a:ea typeface="+mn-lt"/>
                <a:cs typeface="+mn-lt"/>
              </a:rPr>
              <a:t>external IPs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There is also another resource type called </a:t>
            </a:r>
            <a:r>
              <a:rPr lang="en-US" sz="1700" i="1">
                <a:ea typeface="+mn-lt"/>
                <a:cs typeface="+mn-lt"/>
              </a:rPr>
              <a:t>Ingress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(specifically for HTTP services)</a:t>
            </a:r>
            <a:endParaRPr lang="en-US" sz="1700"/>
          </a:p>
          <a:p>
            <a:pPr marL="0" indent="0">
              <a:buNone/>
            </a:pPr>
            <a:endParaRPr lang="en-US" sz="1700">
              <a:cs typeface="Calibri"/>
            </a:endParaRPr>
          </a:p>
          <a:p>
            <a:pPr marL="0" indent="0">
              <a:buNone/>
            </a:pPr>
            <a:endParaRPr lang="en-US" sz="1700">
              <a:cs typeface="Calibri"/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B17F97A6-A8BA-7A7F-7DEB-6C853F72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12" y="640080"/>
            <a:ext cx="481088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6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9B73-61D7-54EA-7720-557A289C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Creating Service Imperatively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337E3-E24B-7596-5841-14262572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# Create a deployment with single replica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 err="1">
                <a:latin typeface="Consolas"/>
                <a:ea typeface="+mn-lt"/>
                <a:cs typeface="+mn-lt"/>
              </a:rPr>
              <a:t>kubectl</a:t>
            </a:r>
            <a:r>
              <a:rPr lang="en-US" b="1" dirty="0">
                <a:latin typeface="Consolas"/>
                <a:ea typeface="+mn-lt"/>
                <a:cs typeface="+mn-lt"/>
              </a:rPr>
              <a:t> create deploy nginx-deployment --image=nginx</a:t>
            </a:r>
            <a:br>
              <a:rPr lang="en-US" b="1" dirty="0">
                <a:latin typeface="Consolas"/>
                <a:ea typeface="+mn-lt"/>
                <a:cs typeface="+mn-lt"/>
              </a:rPr>
            </a:br>
            <a:endParaRPr lang="en-US" b="1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# Scale the deployment to 3 replicas</a:t>
            </a:r>
            <a:endParaRPr lang="en-US" dirty="0"/>
          </a:p>
          <a:p>
            <a:pPr marL="0" indent="0">
              <a:buNone/>
            </a:pPr>
            <a:r>
              <a:rPr lang="en-US" b="1" dirty="0" err="1">
                <a:latin typeface="Consolas"/>
                <a:ea typeface="+mn-lt"/>
                <a:cs typeface="+mn-lt"/>
              </a:rPr>
              <a:t>kubectl</a:t>
            </a:r>
            <a:r>
              <a:rPr lang="en-US" b="1" dirty="0">
                <a:latin typeface="Consolas"/>
                <a:ea typeface="+mn-lt"/>
                <a:cs typeface="+mn-lt"/>
              </a:rPr>
              <a:t> scale deploy nginx-deployment --replicas=3</a:t>
            </a:r>
            <a:br>
              <a:rPr lang="en-US" b="1" dirty="0">
                <a:latin typeface="Consolas"/>
                <a:ea typeface="+mn-lt"/>
                <a:cs typeface="+mn-lt"/>
              </a:rPr>
            </a:br>
            <a:r>
              <a:rPr lang="en-US" b="1" dirty="0">
                <a:latin typeface="Consolas"/>
                <a:ea typeface="+mn-lt"/>
                <a:cs typeface="+mn-lt"/>
              </a:rPr>
              <a:t> deployment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en-US" b="1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# Expose the container on port 80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 dirty="0" err="1">
                <a:latin typeface="Consolas"/>
                <a:ea typeface="+mn-lt"/>
                <a:cs typeface="+mn-lt"/>
              </a:rPr>
              <a:t>kubectl</a:t>
            </a:r>
            <a:r>
              <a:rPr lang="en-US" b="1" dirty="0">
                <a:latin typeface="Consolas"/>
                <a:ea typeface="+mn-lt"/>
                <a:cs typeface="+mn-lt"/>
              </a:rPr>
              <a:t> </a:t>
            </a:r>
            <a:r>
              <a:rPr lang="en-US" b="1" dirty="0">
                <a:highlight>
                  <a:srgbClr val="C0C0C0"/>
                </a:highlight>
                <a:latin typeface="Consolas"/>
                <a:ea typeface="+mn-lt"/>
                <a:cs typeface="+mn-lt"/>
              </a:rPr>
              <a:t>expose </a:t>
            </a:r>
            <a:r>
              <a:rPr lang="en-US" b="1" dirty="0">
                <a:latin typeface="Consolas"/>
                <a:ea typeface="+mn-lt"/>
                <a:cs typeface="+mn-lt"/>
              </a:rPr>
              <a:t>deployment nginx-deployment --port=80</a:t>
            </a:r>
          </a:p>
        </p:txBody>
      </p:sp>
    </p:spTree>
    <p:extLst>
      <p:ext uri="{BB962C8B-B14F-4D97-AF65-F5344CB8AC3E}">
        <p14:creationId xmlns:p14="http://schemas.microsoft.com/office/powerpoint/2010/main" val="236286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9BA4-9F92-8B4F-7DCF-17FDC561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 Manifest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A52F0AB-2652-FED9-4E1B-B9E91469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3944"/>
            <a:ext cx="10515599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2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chemeClr val="bg1">
              <a:alpha val="20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88F11F3-6B94-00AE-3BC6-5BFF18B4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114425"/>
            <a:ext cx="6254750" cy="2532063"/>
          </a:xfrm>
          <a:prstGeom prst="rect">
            <a:avLst/>
          </a:prstGeom>
        </p:spPr>
      </p:pic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0E7519-B9B2-02FC-DF23-38C45306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3702050"/>
            <a:ext cx="6254750" cy="2017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73802-44FB-A87C-49FC-1BD7DBB9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70" y="961509"/>
            <a:ext cx="3233930" cy="47457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Using Named Ports </a:t>
            </a:r>
          </a:p>
        </p:txBody>
      </p:sp>
    </p:spTree>
    <p:extLst>
      <p:ext uri="{BB962C8B-B14F-4D97-AF65-F5344CB8AC3E}">
        <p14:creationId xmlns:p14="http://schemas.microsoft.com/office/powerpoint/2010/main" val="191775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497AC-306A-1700-F06F-DFF9056B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Accessing the Service</a:t>
            </a:r>
            <a:endParaRPr lang="en-US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D5008-AE71-C5EC-8DD7-78EE4BF1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cs typeface="Calibri"/>
              </a:rPr>
              <a:t>Services of type ClusterIP are not externally accessible</a:t>
            </a:r>
          </a:p>
          <a:p>
            <a:r>
              <a:rPr lang="en-US" sz="1700">
                <a:cs typeface="Calibri"/>
              </a:rPr>
              <a:t>We can access this service in different ways</a:t>
            </a:r>
          </a:p>
          <a:p>
            <a:pPr lvl="1"/>
            <a:r>
              <a:rPr lang="en-US" sz="1700">
                <a:cs typeface="Calibri"/>
              </a:rPr>
              <a:t>Run a pod in the cluster that will access this service</a:t>
            </a:r>
          </a:p>
          <a:p>
            <a:pPr lvl="1"/>
            <a:r>
              <a:rPr lang="en-US" sz="1700">
                <a:cs typeface="Calibri"/>
              </a:rPr>
              <a:t>Execute </a:t>
            </a:r>
            <a:r>
              <a:rPr lang="en-US" sz="1700">
                <a:latin typeface="Consolas"/>
                <a:cs typeface="Calibri"/>
              </a:rPr>
              <a:t>curl </a:t>
            </a:r>
            <a:r>
              <a:rPr lang="en-US" sz="1700">
                <a:cs typeface="Calibri"/>
              </a:rPr>
              <a:t>with </a:t>
            </a:r>
            <a:r>
              <a:rPr lang="en-US" sz="1700">
                <a:latin typeface="Consolas"/>
                <a:cs typeface="Calibri"/>
              </a:rPr>
              <a:t>kubectl exec</a:t>
            </a:r>
            <a:r>
              <a:rPr lang="en-US" sz="1700">
                <a:cs typeface="Calibri"/>
              </a:rPr>
              <a:t> command</a:t>
            </a:r>
          </a:p>
          <a:p>
            <a:pPr lvl="1"/>
            <a:r>
              <a:rPr lang="en-US" sz="1700">
                <a:latin typeface="Consolas"/>
                <a:ea typeface="+mn-lt"/>
                <a:cs typeface="+mn-lt"/>
              </a:rPr>
              <a:t>ssh </a:t>
            </a:r>
            <a:r>
              <a:rPr lang="en-US" sz="1700">
                <a:ea typeface="+mn-lt"/>
                <a:cs typeface="+mn-lt"/>
              </a:rPr>
              <a:t>into one of the Kubernetes nodes and use the </a:t>
            </a:r>
            <a:r>
              <a:rPr lang="en-US" sz="1700">
                <a:latin typeface="Consolas"/>
                <a:ea typeface="+mn-lt"/>
                <a:cs typeface="+mn-lt"/>
              </a:rPr>
              <a:t>curl </a:t>
            </a:r>
            <a:r>
              <a:rPr lang="en-US" sz="1700">
                <a:ea typeface="+mn-lt"/>
                <a:cs typeface="+mn-lt"/>
              </a:rPr>
              <a:t>command.</a:t>
            </a:r>
            <a:endParaRPr lang="en-US" sz="1700">
              <a:cs typeface="Calibri"/>
            </a:endParaRPr>
          </a:p>
          <a:p>
            <a:pPr marL="457200" lvl="1" indent="0">
              <a:buNone/>
            </a:pPr>
            <a:endParaRPr lang="en-US" sz="1700"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9AD0106-F2A1-FDEB-FBB3-6D97AEC12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7" b="-165"/>
          <a:stretch/>
        </p:blipFill>
        <p:spPr>
          <a:xfrm>
            <a:off x="4461947" y="1547737"/>
            <a:ext cx="7636037" cy="44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61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3A616-E4C7-97EB-655A-69153085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How does it work?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906AB7-106A-E471-37E0-764344F59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>
                <a:cs typeface="Calibri"/>
              </a:rPr>
              <a:t>Kube-proxy modifies IPTABLES on each node to create rules for the services we define. </a:t>
            </a:r>
            <a:endParaRPr lang="en-US"/>
          </a:p>
          <a:p>
            <a:r>
              <a:rPr lang="en-US" sz="2200" dirty="0">
                <a:cs typeface="Calibri"/>
              </a:rPr>
              <a:t>Kube-proxy does not </a:t>
            </a:r>
            <a:r>
              <a:rPr lang="en-US" sz="2200" i="1" dirty="0">
                <a:cs typeface="Calibri"/>
              </a:rPr>
              <a:t>do </a:t>
            </a:r>
            <a:r>
              <a:rPr lang="en-US" sz="2200" dirty="0">
                <a:cs typeface="Calibri"/>
              </a:rPr>
              <a:t>the actual routing</a:t>
            </a:r>
            <a:endParaRPr lang="en-US" dirty="0"/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30121A7-4053-AD2B-DFFC-67692FDC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418291"/>
            <a:ext cx="6903720" cy="40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15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3418F-1B91-FD0D-671B-1AF37105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>
                <a:cs typeface="Calibri Light"/>
              </a:rPr>
              <a:t>Service Type: </a:t>
            </a:r>
            <a:r>
              <a:rPr lang="en-US" sz="4200" err="1">
                <a:cs typeface="Calibri Light"/>
              </a:rPr>
              <a:t>ClusterIP</a:t>
            </a:r>
            <a:endParaRPr lang="en-US" sz="4200" err="1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BDACA-822B-2498-C08D-34FF9643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>
                <a:ea typeface="+mn-lt"/>
                <a:cs typeface="+mn-lt"/>
              </a:rPr>
              <a:t>It's the default service type</a:t>
            </a:r>
            <a:endParaRPr lang="en-US" sz="1500">
              <a:cs typeface="Calibri" panose="020F0502020204030204"/>
            </a:endParaRPr>
          </a:p>
          <a:p>
            <a:r>
              <a:rPr lang="en-US" sz="1500">
                <a:ea typeface="+mn-lt"/>
                <a:cs typeface="+mn-lt"/>
              </a:rPr>
              <a:t>A virtual IP address is allocated for the service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(in an internal, private range; e.g. 10.96.0.0/12)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This IP address is reachable only from within the cluster (nodes and pods)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Our code can connect to the service using the original port number</a:t>
            </a:r>
            <a:endParaRPr lang="en-US" sz="1500"/>
          </a:p>
          <a:p>
            <a:r>
              <a:rPr lang="en-US" sz="1500">
                <a:ea typeface="+mn-lt"/>
                <a:cs typeface="+mn-lt"/>
              </a:rPr>
              <a:t>Perfect for internal communication, within the cluster</a:t>
            </a:r>
            <a:endParaRPr lang="en-US" sz="1500"/>
          </a:p>
          <a:p>
            <a:endParaRPr lang="en-US" sz="1500"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29AF340-5D34-B585-D15D-DE9BE432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003" y="1178009"/>
            <a:ext cx="8297622" cy="487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8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D9AE-3850-A448-0F5F-2C7E945F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Service Type: NodePort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5803A-0943-8B5D-EAC9-9B8907D43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ea typeface="+mn-lt"/>
                <a:cs typeface="+mn-lt"/>
              </a:rPr>
              <a:t>A port number is allocated for the service</a:t>
            </a:r>
          </a:p>
          <a:p>
            <a:r>
              <a:rPr lang="en-US" sz="1400">
                <a:ea typeface="+mn-lt"/>
                <a:cs typeface="+mn-lt"/>
              </a:rPr>
              <a:t>(by default, in the 30000-32767 range)</a:t>
            </a:r>
          </a:p>
          <a:p>
            <a:r>
              <a:rPr lang="en-US" sz="1400">
                <a:ea typeface="+mn-lt"/>
                <a:cs typeface="+mn-lt"/>
              </a:rPr>
              <a:t>That port is made available </a:t>
            </a:r>
            <a:r>
              <a:rPr lang="en-US" sz="1400" i="1">
                <a:ea typeface="+mn-lt"/>
                <a:cs typeface="+mn-lt"/>
              </a:rPr>
              <a:t>on all our nodes</a:t>
            </a:r>
            <a:r>
              <a:rPr lang="en-US" sz="1400">
                <a:ea typeface="+mn-lt"/>
                <a:cs typeface="+mn-lt"/>
              </a:rPr>
              <a:t> and anybody can connect to it</a:t>
            </a:r>
          </a:p>
          <a:p>
            <a:r>
              <a:rPr lang="en-US" sz="1400">
                <a:ea typeface="+mn-lt"/>
                <a:cs typeface="+mn-lt"/>
              </a:rPr>
              <a:t>(we can connect to any node on that port to reach the service)</a:t>
            </a:r>
          </a:p>
          <a:p>
            <a:r>
              <a:rPr lang="en-US" sz="1400">
                <a:ea typeface="+mn-lt"/>
                <a:cs typeface="+mn-lt"/>
              </a:rPr>
              <a:t>Our code needs to be changed to connect to that new port number</a:t>
            </a:r>
          </a:p>
          <a:p>
            <a:r>
              <a:rPr lang="en-US" sz="1400">
                <a:ea typeface="+mn-lt"/>
                <a:cs typeface="+mn-lt"/>
              </a:rPr>
              <a:t>Under the hood: </a:t>
            </a:r>
            <a:r>
              <a:rPr lang="en-US" sz="1400">
                <a:latin typeface="Consolas"/>
              </a:rPr>
              <a:t>kube-proxy</a:t>
            </a:r>
            <a:r>
              <a:rPr lang="en-US" sz="1400">
                <a:ea typeface="+mn-lt"/>
                <a:cs typeface="+mn-lt"/>
              </a:rPr>
              <a:t> sets up a bunch of </a:t>
            </a:r>
            <a:r>
              <a:rPr lang="en-US" sz="1400">
                <a:latin typeface="Consolas"/>
              </a:rPr>
              <a:t>iptables</a:t>
            </a:r>
            <a:r>
              <a:rPr lang="en-US" sz="1400">
                <a:ea typeface="+mn-lt"/>
                <a:cs typeface="+mn-lt"/>
              </a:rPr>
              <a:t> rules on our nodes</a:t>
            </a:r>
          </a:p>
          <a:p>
            <a:r>
              <a:rPr lang="en-US" sz="1400">
                <a:ea typeface="+mn-lt"/>
                <a:cs typeface="+mn-lt"/>
              </a:rPr>
              <a:t>Sometimes, it's the only available option for external traffic (e.g. most clusters deployed with kubeadm or on-premises)</a:t>
            </a:r>
          </a:p>
          <a:p>
            <a:r>
              <a:rPr lang="en-US" sz="1400">
                <a:ea typeface="+mn-lt"/>
                <a:cs typeface="+mn-lt"/>
              </a:rPr>
              <a:t>Automatically will create a ClusterIP service</a:t>
            </a:r>
            <a:endParaRPr lang="en-US" sz="1400">
              <a:cs typeface="Calibri"/>
            </a:endParaRPr>
          </a:p>
          <a:p>
            <a:endParaRPr lang="en-US" sz="1400">
              <a:cs typeface="Calibri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28C52250-D99B-03B7-2E47-A81A1E4EE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" r="2901" b="-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1682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861D-3806-10C9-CF90-EFD27FEBB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Deployment Rollouts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2C9F-77E2-786C-E9FE-F3098B70A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Rollout is </a:t>
            </a:r>
            <a:r>
              <a:rPr lang="en-US" sz="2000" i="1">
                <a:cs typeface="Calibri"/>
              </a:rPr>
              <a:t>a process</a:t>
            </a:r>
            <a:r>
              <a:rPr lang="en-US" sz="2000">
                <a:cs typeface="Calibri"/>
              </a:rPr>
              <a:t> or creating or upgrading application containers</a:t>
            </a:r>
          </a:p>
          <a:p>
            <a:r>
              <a:rPr lang="en-US" sz="2000">
                <a:cs typeface="Calibri"/>
              </a:rPr>
              <a:t>Rollout happens when </a:t>
            </a:r>
          </a:p>
          <a:p>
            <a:pPr lvl="1"/>
            <a:r>
              <a:rPr lang="en-US" sz="2000">
                <a:cs typeface="Calibri"/>
              </a:rPr>
              <a:t>We create a new deployment</a:t>
            </a:r>
          </a:p>
          <a:p>
            <a:pPr lvl="1"/>
            <a:r>
              <a:rPr lang="en-US" sz="2000">
                <a:cs typeface="Calibri"/>
              </a:rPr>
              <a:t>Update images used in the existing deployment</a:t>
            </a:r>
          </a:p>
          <a:p>
            <a:r>
              <a:rPr lang="en-US" sz="2000">
                <a:cs typeface="Calibri"/>
              </a:rPr>
              <a:t>Rollout creates a new deployment revision</a:t>
            </a:r>
          </a:p>
          <a:p>
            <a:r>
              <a:rPr lang="en-US" sz="2000">
                <a:cs typeface="Calibri"/>
              </a:rPr>
              <a:t>Revisions help in keeping history and enable rollback</a:t>
            </a:r>
          </a:p>
        </p:txBody>
      </p:sp>
      <p:pic>
        <p:nvPicPr>
          <p:cNvPr id="5" name="Picture 4" descr="Forklift lifting a container in the yard">
            <a:extLst>
              <a:ext uri="{FF2B5EF4-FFF2-40B4-BE49-F238E27FC236}">
                <a16:creationId xmlns:a16="http://schemas.microsoft.com/office/drawing/2014/main" id="{870852C6-50DB-1925-AC38-8B51CAAA3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4" r="36733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5A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554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5745-1F49-53F3-2D46-E93F0595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Service Type: LoadBalancer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9795-525D-DDEA-E827-B5A28D3EC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An external load balancer is allocated for the service</a:t>
            </a:r>
            <a:endParaRPr lang="en-US" sz="1800">
              <a:cs typeface="Calibri" panose="020F0502020204030204"/>
            </a:endParaRPr>
          </a:p>
          <a:p>
            <a:r>
              <a:rPr lang="en-US" sz="1800">
                <a:ea typeface="+mn-lt"/>
                <a:cs typeface="+mn-lt"/>
              </a:rPr>
              <a:t>This is available only when the underlying infrastructure provides some kind of "load balancer as a service"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Each service of that type will typically cost a little bit of money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Ideally, traffic would flow directly from the load balancer to the pods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In practice, it will often flow through a </a:t>
            </a:r>
            <a:r>
              <a:rPr lang="en-US" sz="1800">
                <a:latin typeface="Consolas"/>
              </a:rPr>
              <a:t>NodePort</a:t>
            </a:r>
            <a:r>
              <a:rPr lang="en-US" sz="1800">
                <a:ea typeface="+mn-lt"/>
                <a:cs typeface="+mn-lt"/>
              </a:rPr>
              <a:t> first</a:t>
            </a:r>
            <a:endParaRPr lang="en-US" sz="1800"/>
          </a:p>
          <a:p>
            <a:endParaRPr lang="en-US" sz="1800"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EC7327A-0FF5-E101-070E-E57B84961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560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3858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D86767B-41A6-6AB7-0360-80C15858D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00" b="30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23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75745-1F49-53F3-2D46-E93F0595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>
                <a:cs typeface="Calibri Light"/>
              </a:rPr>
              <a:t>Discovering Services</a:t>
            </a:r>
            <a:endParaRPr lang="en-US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9795-525D-DDEA-E827-B5A28D3EC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>
                <a:ea typeface="+mn-lt"/>
                <a:cs typeface="+mn-lt"/>
              </a:rPr>
              <a:t>Through Environment Variables</a:t>
            </a:r>
            <a:endParaRPr lang="en-US" sz="1900">
              <a:cs typeface="Calibri" panose="020F0502020204030204"/>
            </a:endParaRPr>
          </a:p>
          <a:p>
            <a:r>
              <a:rPr lang="en-US" sz="1900" dirty="0">
                <a:ea typeface="+mn-lt"/>
                <a:cs typeface="+mn-lt"/>
              </a:rPr>
              <a:t>Through DNS servers and FQDNs</a:t>
            </a:r>
            <a:endParaRPr lang="en-US" sz="1900" dirty="0"/>
          </a:p>
          <a:p>
            <a:endParaRPr lang="en-US" sz="1900">
              <a:cs typeface="Calibri"/>
            </a:endParaRPr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1C4CF2C5-15C0-84FB-1B55-2904A705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17" y="4731102"/>
            <a:ext cx="6316461" cy="1760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ACD0D2-743C-F423-DF51-C99CAA966BB2}"/>
              </a:ext>
            </a:extLst>
          </p:cNvPr>
          <p:cNvSpPr txBox="1"/>
          <p:nvPr/>
        </p:nvSpPr>
        <p:spPr>
          <a:xfrm>
            <a:off x="4719961" y="813786"/>
            <a:ext cx="7264892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262626"/>
                </a:solidFill>
                <a:latin typeface="Consolas"/>
                <a:ea typeface="Courier"/>
                <a:cs typeface="Courier"/>
              </a:rPr>
              <a:t>$ </a:t>
            </a:r>
            <a:r>
              <a:rPr lang="en-US" sz="1600" dirty="0" err="1">
                <a:solidFill>
                  <a:srgbClr val="262626"/>
                </a:solidFill>
                <a:latin typeface="Consolas"/>
                <a:ea typeface="Courier"/>
                <a:cs typeface="Courier"/>
              </a:rPr>
              <a:t>kubectl</a:t>
            </a:r>
            <a:r>
              <a:rPr lang="en-US" sz="1600" dirty="0">
                <a:solidFill>
                  <a:srgbClr val="262626"/>
                </a:solidFill>
                <a:latin typeface="Consolas"/>
                <a:ea typeface="Courier"/>
                <a:cs typeface="Courier"/>
              </a:rPr>
              <a:t> exec -it kubia-3inly bash</a:t>
            </a:r>
          </a:p>
          <a:p>
            <a:r>
              <a:rPr lang="en-US" sz="1600" dirty="0">
                <a:latin typeface="Consolas"/>
                <a:ea typeface="Courier"/>
                <a:cs typeface="Courier"/>
              </a:rPr>
              <a:t>root@kubia-3inly:/#</a:t>
            </a:r>
          </a:p>
          <a:p>
            <a:endParaRPr lang="en-US" sz="1600" dirty="0">
              <a:solidFill>
                <a:srgbClr val="262626"/>
              </a:solidFill>
              <a:latin typeface="Consolas"/>
            </a:endParaRPr>
          </a:p>
          <a:p>
            <a:r>
              <a:rPr lang="en-US" sz="1600" dirty="0">
                <a:solidFill>
                  <a:srgbClr val="262626"/>
                </a:solidFill>
                <a:latin typeface="Consolas"/>
                <a:ea typeface="Courier"/>
                <a:cs typeface="Courier"/>
              </a:rPr>
              <a:t># Inside the container</a:t>
            </a:r>
          </a:p>
          <a:p>
            <a:r>
              <a:rPr lang="en-US" sz="1600" dirty="0">
                <a:solidFill>
                  <a:srgbClr val="262626"/>
                </a:solidFill>
                <a:latin typeface="Consolas"/>
                <a:ea typeface="Courier"/>
                <a:cs typeface="Courier"/>
              </a:rPr>
              <a:t>root@kubia-3inly:/# curl http://kubia.default.svc.cluster.local</a:t>
            </a:r>
          </a:p>
          <a:p>
            <a:r>
              <a:rPr lang="en-US" sz="1600" dirty="0">
                <a:solidFill>
                  <a:srgbClr val="262626"/>
                </a:solidFill>
                <a:latin typeface="Consolas"/>
                <a:ea typeface="Courier"/>
                <a:cs typeface="Courier"/>
              </a:rPr>
              <a:t>You’ve hit kubia-5asi2</a:t>
            </a:r>
          </a:p>
          <a:p>
            <a:endParaRPr lang="en-US" sz="1600" dirty="0">
              <a:solidFill>
                <a:srgbClr val="262626"/>
              </a:solidFill>
              <a:latin typeface="Consolas"/>
              <a:ea typeface="Courier"/>
              <a:cs typeface="Courier"/>
            </a:endParaRPr>
          </a:p>
          <a:p>
            <a:r>
              <a:rPr lang="en-US" sz="1600" dirty="0">
                <a:solidFill>
                  <a:srgbClr val="262626"/>
                </a:solidFill>
                <a:latin typeface="Consolas"/>
                <a:ea typeface="Courier"/>
                <a:cs typeface="Courier"/>
              </a:rPr>
              <a:t>root@kubia-3inly:/# curl http://kubia.default</a:t>
            </a:r>
            <a:endParaRPr lang="en-US" sz="1600" dirty="0">
              <a:latin typeface="Consolas"/>
            </a:endParaRPr>
          </a:p>
          <a:p>
            <a:r>
              <a:rPr lang="en-US" sz="1600" dirty="0">
                <a:solidFill>
                  <a:srgbClr val="262626"/>
                </a:solidFill>
                <a:latin typeface="Consolas"/>
                <a:ea typeface="Courier"/>
                <a:cs typeface="Courier"/>
              </a:rPr>
              <a:t>You’ve hit kubia-3inly</a:t>
            </a:r>
          </a:p>
          <a:p>
            <a:endParaRPr lang="en-US" sz="1600" dirty="0">
              <a:solidFill>
                <a:srgbClr val="666666"/>
              </a:solidFill>
              <a:latin typeface="Consolas"/>
              <a:cs typeface="Calibri"/>
            </a:endParaRPr>
          </a:p>
          <a:p>
            <a:r>
              <a:rPr lang="en-US" sz="1600" dirty="0">
                <a:solidFill>
                  <a:srgbClr val="262626"/>
                </a:solidFill>
                <a:latin typeface="Consolas"/>
                <a:ea typeface="Courier"/>
                <a:cs typeface="Courier"/>
              </a:rPr>
              <a:t>root@kubia-3inly:/# curl http://kubia</a:t>
            </a:r>
          </a:p>
          <a:p>
            <a:r>
              <a:rPr lang="en-US" sz="1600" dirty="0">
                <a:latin typeface="Consolas"/>
                <a:ea typeface="Courier"/>
                <a:cs typeface="Courier"/>
              </a:rPr>
              <a:t>You’ve hit kubia-8awf3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ea typeface="+mn-lt"/>
                <a:cs typeface="+mn-lt"/>
              </a:rPr>
              <a:t>root@kubia-3inly:/# cat /</a:t>
            </a:r>
            <a:r>
              <a:rPr lang="en-US" sz="1600" dirty="0" err="1">
                <a:ea typeface="+mn-lt"/>
                <a:cs typeface="+mn-lt"/>
              </a:rPr>
              <a:t>etc</a:t>
            </a:r>
            <a:r>
              <a:rPr lang="en-US" sz="1600" dirty="0">
                <a:ea typeface="+mn-lt"/>
                <a:cs typeface="+mn-lt"/>
              </a:rPr>
              <a:t>/</a:t>
            </a:r>
            <a:r>
              <a:rPr lang="en-US" sz="1600" dirty="0" err="1">
                <a:ea typeface="+mn-lt"/>
                <a:cs typeface="+mn-lt"/>
              </a:rPr>
              <a:t>resolv.conf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search </a:t>
            </a:r>
            <a:r>
              <a:rPr lang="en-US" sz="1600" dirty="0" err="1">
                <a:ea typeface="+mn-lt"/>
                <a:cs typeface="+mn-lt"/>
              </a:rPr>
              <a:t>default.svc.cluster.local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svc.cluster.local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cluster.local</a:t>
            </a:r>
            <a:r>
              <a:rPr lang="en-US" sz="1600" dirty="0">
                <a:ea typeface="+mn-lt"/>
                <a:cs typeface="+mn-lt"/>
              </a:rPr>
              <a:t> ..</a:t>
            </a:r>
          </a:p>
          <a:p>
            <a:endParaRPr lang="en-US" sz="16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28879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A5C26-5417-FF1F-37F6-70B00778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Service Endpoints</a:t>
            </a:r>
            <a:endParaRPr lang="en-US" sz="48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6DF52-20F2-A437-116B-47335F06F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400" dirty="0">
                <a:ea typeface="+mn-lt"/>
                <a:cs typeface="+mn-lt"/>
              </a:rPr>
              <a:t>An Endpoints resource (yes, plural) is a list of IP addresses and ports exposing a service.</a:t>
            </a:r>
          </a:p>
          <a:p>
            <a:r>
              <a:rPr lang="en-US" sz="1400" dirty="0">
                <a:ea typeface="+mn-lt"/>
                <a:cs typeface="+mn-lt"/>
              </a:rPr>
              <a:t>The selector is used to build a list of IPs and ports, which is then stored in the Endpoints resource. </a:t>
            </a:r>
          </a:p>
          <a:p>
            <a:r>
              <a:rPr lang="en-US" sz="1400" dirty="0">
                <a:ea typeface="+mn-lt"/>
                <a:cs typeface="+mn-lt"/>
              </a:rPr>
              <a:t>When a client connects to a service, the service proxy selects one of those IP and port pairs and redirects the incoming connection to the server listening at that location.</a:t>
            </a:r>
            <a:endParaRPr lang="en-US" sz="1400">
              <a:cs typeface="Calibri"/>
            </a:endParaRPr>
          </a:p>
          <a:p>
            <a:endParaRPr lang="en-US" sz="140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728C62E-7F2E-A9FD-1FAF-24D1A0BB8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7193"/>
          <a:stretch/>
        </p:blipFill>
        <p:spPr>
          <a:xfrm>
            <a:off x="630936" y="2814064"/>
            <a:ext cx="10917936" cy="291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36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33D6-8F7E-5450-BE1C-3F9DCEB8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Ingress Resource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4C13111-C53E-B606-8A06-97AB510D1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4510"/>
            <a:ext cx="10515599" cy="3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1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B88BA-C2FB-F5A8-5371-43CB85D3B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>
                <a:cs typeface="Calibri Light"/>
              </a:rPr>
              <a:t>Understanding Ingress</a:t>
            </a:r>
            <a:endParaRPr lang="en-US" sz="42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93A6D-8DF4-73E7-1C8E-FB1BB1B99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Layer 7 load balancer</a:t>
            </a:r>
          </a:p>
          <a:p>
            <a:pPr lvl="1"/>
            <a:r>
              <a:rPr lang="en-US" sz="2200">
                <a:cs typeface="Calibri"/>
              </a:rPr>
              <a:t>Provides cookie-based session affinity</a:t>
            </a:r>
          </a:p>
          <a:p>
            <a:pPr lvl="1"/>
            <a:r>
              <a:rPr lang="en-US" sz="2200">
                <a:cs typeface="Calibri"/>
              </a:rPr>
              <a:t>Level 7 routing</a:t>
            </a:r>
          </a:p>
          <a:p>
            <a:r>
              <a:rPr lang="en-US" sz="2200">
                <a:cs typeface="Calibri"/>
              </a:rPr>
              <a:t>Requires ingress controller to be installed in the cluster</a:t>
            </a:r>
          </a:p>
        </p:txBody>
      </p:sp>
      <p:pic>
        <p:nvPicPr>
          <p:cNvPr id="4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BAF1422C-A0ED-3314-3955-A028E1486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996479"/>
            <a:ext cx="6903720" cy="28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07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C59EE-C2CC-119A-664D-7756C8A6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763" y="1893347"/>
            <a:ext cx="4079551" cy="2877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Workshop </a:t>
            </a:r>
            <a:r>
              <a:rPr lang="en-US" sz="5400" dirty="0">
                <a:solidFill>
                  <a:schemeClr val="bg1"/>
                </a:solidFill>
              </a:rPr>
              <a:t>3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Using K8s Services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22" name="Graphic 21" descr="Mining Tools">
            <a:extLst>
              <a:ext uri="{FF2B5EF4-FFF2-40B4-BE49-F238E27FC236}">
                <a16:creationId xmlns:a16="http://schemas.microsoft.com/office/drawing/2014/main" id="{7150796E-B031-D043-CD04-3C4E75A4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500" y="1024180"/>
            <a:ext cx="2560781" cy="2560781"/>
          </a:xfrm>
          <a:prstGeom prst="rect">
            <a:avLst/>
          </a:prstGeom>
        </p:spPr>
      </p:pic>
      <p:grpSp>
        <p:nvGrpSpPr>
          <p:cNvPr id="64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29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2F6AA-0C3E-EE17-4CD4-9610271F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Example: 2-Tier Web application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21544F8-39B5-2298-C446-8C0611064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296" y="1025444"/>
            <a:ext cx="7214616" cy="477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59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EE794-A02B-5961-660E-C4EF4A08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Create the Namespace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0F17-623A-3E50-A098-0A0A3C2C1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 dirty="0">
                <a:cs typeface="Calibri" panose="020F0502020204030204"/>
              </a:rPr>
              <a:t># Copy all the deployment files to the EC2 with our kind cluster</a:t>
            </a:r>
            <a:endParaRPr lang="en-US" sz="1900" dirty="0"/>
          </a:p>
          <a:p>
            <a:pPr marL="0" indent="0">
              <a:buNone/>
            </a:pPr>
            <a:r>
              <a:rPr lang="en-US" sz="1900" dirty="0" err="1">
                <a:ea typeface="+mn-lt"/>
                <a:cs typeface="+mn-lt"/>
              </a:rPr>
              <a:t>scp</a:t>
            </a:r>
            <a:r>
              <a:rPr lang="en-US" sz="1900" dirty="0">
                <a:ea typeface="+mn-lt"/>
                <a:cs typeface="+mn-lt"/>
              </a:rPr>
              <a:t> -</a:t>
            </a:r>
            <a:r>
              <a:rPr lang="en-US" sz="1900" dirty="0" err="1">
                <a:ea typeface="+mn-lt"/>
                <a:cs typeface="+mn-lt"/>
              </a:rPr>
              <a:t>i</a:t>
            </a:r>
            <a:r>
              <a:rPr lang="en-US" sz="1900" dirty="0">
                <a:ea typeface="+mn-lt"/>
                <a:cs typeface="+mn-lt"/>
              </a:rPr>
              <a:t> week6 week6Session2/* 100.27.36.251:/</a:t>
            </a:r>
            <a:r>
              <a:rPr lang="en-US" sz="1900" dirty="0" err="1">
                <a:ea typeface="+mn-lt"/>
                <a:cs typeface="+mn-lt"/>
              </a:rPr>
              <a:t>tmp</a:t>
            </a:r>
            <a:r>
              <a:rPr lang="en-US" sz="1900" dirty="0">
                <a:ea typeface="+mn-lt"/>
                <a:cs typeface="+mn-lt"/>
              </a:rPr>
              <a:t>/</a:t>
            </a:r>
          </a:p>
          <a:p>
            <a:pPr marL="0" indent="0">
              <a:buNone/>
            </a:pPr>
            <a:endParaRPr lang="en-US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# log into you EC2</a:t>
            </a:r>
          </a:p>
          <a:p>
            <a:pPr marL="0" indent="0">
              <a:buNone/>
            </a:pPr>
            <a:r>
              <a:rPr lang="en-US" sz="1900" dirty="0" err="1">
                <a:ea typeface="+mn-lt"/>
                <a:cs typeface="+mn-lt"/>
              </a:rPr>
              <a:t>ssh</a:t>
            </a:r>
            <a:r>
              <a:rPr lang="en-US" sz="1900" dirty="0">
                <a:ea typeface="+mn-lt"/>
                <a:cs typeface="+mn-lt"/>
              </a:rPr>
              <a:t> -</a:t>
            </a:r>
            <a:r>
              <a:rPr lang="en-US" sz="1900" dirty="0" err="1">
                <a:ea typeface="+mn-lt"/>
                <a:cs typeface="+mn-lt"/>
              </a:rPr>
              <a:t>i</a:t>
            </a:r>
            <a:r>
              <a:rPr lang="en-US" sz="1900" dirty="0">
                <a:ea typeface="+mn-lt"/>
                <a:cs typeface="+mn-lt"/>
              </a:rPr>
              <a:t> week6 [EC2 public IP]</a:t>
            </a:r>
          </a:p>
          <a:p>
            <a:pPr marL="0" indent="0">
              <a:buNone/>
            </a:pPr>
            <a:endParaRPr lang="en-US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# Verify the cluster is running</a:t>
            </a: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k get nodes</a:t>
            </a:r>
          </a:p>
          <a:p>
            <a:pPr marL="0" indent="0">
              <a:buNone/>
            </a:pPr>
            <a:endParaRPr lang="en-US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# Create a namespace for our Guestbook application</a:t>
            </a: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k create ns guestbook</a:t>
            </a:r>
          </a:p>
          <a:p>
            <a:pPr marL="0" indent="0">
              <a:buNone/>
            </a:pPr>
            <a:endParaRPr lang="en-US" sz="1900">
              <a:cs typeface="Calibri"/>
            </a:endParaRP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endParaRPr lang="en-US" sz="19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889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EE794-A02B-5961-660E-C4EF4A08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>
                <a:cs typeface="Calibri Light"/>
              </a:rPr>
              <a:t>Deploying application components: MongoDB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0F17-623A-3E50-A098-0A0A3C2C1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91" y="1929384"/>
            <a:ext cx="10692809" cy="457684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500" dirty="0">
                <a:cs typeface="Calibri"/>
              </a:rPr>
              <a:t># Deploy application component – MongoDB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apply -f /</a:t>
            </a:r>
            <a:r>
              <a:rPr lang="en-US" sz="1500" dirty="0" err="1">
                <a:ea typeface="+mn-lt"/>
                <a:cs typeface="+mn-lt"/>
              </a:rPr>
              <a:t>tmp</a:t>
            </a:r>
            <a:r>
              <a:rPr lang="en-US" sz="1500" dirty="0">
                <a:ea typeface="+mn-lt"/>
                <a:cs typeface="+mn-lt"/>
              </a:rPr>
              <a:t>/mongo-</a:t>
            </a:r>
            <a:r>
              <a:rPr lang="en-US" sz="1500" dirty="0" err="1">
                <a:ea typeface="+mn-lt"/>
                <a:cs typeface="+mn-lt"/>
              </a:rPr>
              <a:t>deployment.yaml</a:t>
            </a:r>
            <a:r>
              <a:rPr lang="en-US" sz="1500" dirty="0">
                <a:ea typeface="+mn-lt"/>
                <a:cs typeface="+mn-lt"/>
              </a:rPr>
              <a:t> -n guestbook  </a:t>
            </a:r>
          </a:p>
          <a:p>
            <a:pPr marL="0" indent="0">
              <a:buNone/>
            </a:pPr>
            <a:endParaRPr lang="en-US" sz="1500">
              <a:cs typeface="Calibri"/>
            </a:endParaRPr>
          </a:p>
          <a:p>
            <a:pPr marL="0" indent="0">
              <a:buNone/>
            </a:pPr>
            <a:r>
              <a:rPr lang="en-US" sz="1500" dirty="0">
                <a:cs typeface="Calibri"/>
              </a:rPr>
              <a:t># Verify the successful deployment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rollout status </a:t>
            </a:r>
            <a:r>
              <a:rPr lang="en-US" sz="1500" dirty="0" err="1">
                <a:ea typeface="+mn-lt"/>
                <a:cs typeface="+mn-lt"/>
              </a:rPr>
              <a:t>deployment.apps</a:t>
            </a:r>
            <a:r>
              <a:rPr lang="en-US" sz="1500" dirty="0">
                <a:ea typeface="+mn-lt"/>
                <a:cs typeface="+mn-lt"/>
              </a:rPr>
              <a:t>/mongo -n guestbook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describe -n guestbook  </a:t>
            </a:r>
            <a:r>
              <a:rPr lang="en-US" sz="1500" dirty="0" err="1">
                <a:ea typeface="+mn-lt"/>
                <a:cs typeface="+mn-lt"/>
              </a:rPr>
              <a:t>deployment.apps</a:t>
            </a:r>
            <a:r>
              <a:rPr lang="en-US" sz="1500" dirty="0">
                <a:ea typeface="+mn-lt"/>
                <a:cs typeface="+mn-lt"/>
              </a:rPr>
              <a:t>/mongo  </a:t>
            </a:r>
          </a:p>
          <a:p>
            <a:pPr marL="0" indent="0">
              <a:buNone/>
            </a:pPr>
            <a:endParaRPr lang="en-US" sz="1500">
              <a:cs typeface="Calibri"/>
            </a:endParaRPr>
          </a:p>
          <a:p>
            <a:pPr marL="0" indent="0">
              <a:buNone/>
            </a:pPr>
            <a:r>
              <a:rPr lang="en-US" sz="1500" dirty="0">
                <a:cs typeface="Calibri"/>
              </a:rPr>
              <a:t># Create service to expose </a:t>
            </a:r>
            <a:r>
              <a:rPr lang="en-US" sz="1500" dirty="0" err="1">
                <a:cs typeface="Calibri"/>
              </a:rPr>
              <a:t>mongoDB</a:t>
            </a:r>
            <a:r>
              <a:rPr lang="en-US" sz="1500" dirty="0">
                <a:cs typeface="Calibri"/>
              </a:rPr>
              <a:t> to internal cluster users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apply -f /</a:t>
            </a:r>
            <a:r>
              <a:rPr lang="en-US" sz="1500" dirty="0" err="1">
                <a:ea typeface="+mn-lt"/>
                <a:cs typeface="+mn-lt"/>
              </a:rPr>
              <a:t>tmp</a:t>
            </a:r>
            <a:r>
              <a:rPr lang="en-US" sz="1500" dirty="0">
                <a:ea typeface="+mn-lt"/>
                <a:cs typeface="+mn-lt"/>
              </a:rPr>
              <a:t>/mongo-</a:t>
            </a:r>
            <a:r>
              <a:rPr lang="en-US" sz="1500" dirty="0" err="1">
                <a:ea typeface="+mn-lt"/>
                <a:cs typeface="+mn-lt"/>
              </a:rPr>
              <a:t>service.yaml</a:t>
            </a:r>
            <a:r>
              <a:rPr lang="en-US" sz="1500" dirty="0">
                <a:ea typeface="+mn-lt"/>
                <a:cs typeface="+mn-lt"/>
              </a:rPr>
              <a:t>  -n guestbook</a:t>
            </a:r>
            <a:endParaRPr lang="en-US" sz="1500" dirty="0"/>
          </a:p>
          <a:p>
            <a:pPr marL="0" indent="0">
              <a:buNone/>
            </a:pPr>
            <a:r>
              <a:rPr lang="en-US" sz="1500" b="1" dirty="0">
                <a:cs typeface="Calibri"/>
              </a:rPr>
              <a:t>Explain</a:t>
            </a:r>
            <a:r>
              <a:rPr lang="en-US" sz="1500" dirty="0">
                <a:cs typeface="Calibri"/>
              </a:rPr>
              <a:t>: what type of service did we create? Why is this the right type of service to use with Mongo DB?</a:t>
            </a:r>
          </a:p>
          <a:p>
            <a:pPr marL="0" indent="0">
              <a:buNone/>
            </a:pPr>
            <a:endParaRPr lang="en-US" sz="1500">
              <a:cs typeface="Calibri"/>
            </a:endParaRPr>
          </a:p>
          <a:p>
            <a:pPr marL="0" indent="0">
              <a:buNone/>
            </a:pPr>
            <a:r>
              <a:rPr lang="en-US" sz="1500" dirty="0">
                <a:cs typeface="Calibri"/>
              </a:rPr>
              <a:t># Verify the service is created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get svc -n guestbook</a:t>
            </a:r>
            <a:endParaRPr lang="en-US" sz="1500" dirty="0"/>
          </a:p>
          <a:p>
            <a:pPr marL="0" indent="0">
              <a:buNone/>
            </a:pPr>
            <a:endParaRPr lang="en-US" sz="1500" dirty="0">
              <a:cs typeface="Calibri"/>
            </a:endParaRPr>
          </a:p>
          <a:p>
            <a:pPr marL="0" indent="0">
              <a:buNone/>
            </a:pPr>
            <a:r>
              <a:rPr lang="en-US" sz="1500" dirty="0">
                <a:cs typeface="Calibri"/>
              </a:rPr>
              <a:t># Examine Service Endpoints</a:t>
            </a:r>
          </a:p>
          <a:p>
            <a:pPr marL="0" indent="0">
              <a:buNone/>
            </a:pPr>
            <a:r>
              <a:rPr lang="en-US" sz="1500" dirty="0">
                <a:cs typeface="Calibri"/>
              </a:rPr>
              <a:t>K describe service mongo </a:t>
            </a:r>
            <a:r>
              <a:rPr lang="en-US" sz="1500" dirty="0">
                <a:ea typeface="+mn-lt"/>
                <a:cs typeface="+mn-lt"/>
              </a:rPr>
              <a:t>-n guestbook</a:t>
            </a:r>
          </a:p>
          <a:p>
            <a:pPr marL="0" indent="0">
              <a:buNone/>
            </a:pPr>
            <a:endParaRPr lang="en-US" sz="1500" dirty="0">
              <a:cs typeface="Calibri"/>
            </a:endParaRPr>
          </a:p>
          <a:p>
            <a:pPr marL="0" indent="0">
              <a:buNone/>
            </a:pPr>
            <a:endParaRPr lang="en-US" sz="1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22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98FAA-0920-E038-8DF3-DC36F1F7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>
                <a:cs typeface="Calibri Light"/>
              </a:rPr>
              <a:t>Rollout Strategies: Rollout</a:t>
            </a:r>
            <a:endParaRPr lang="en-US" sz="38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5D7324-9225-03A9-B35D-BFE981BFC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>
                <a:cs typeface="Calibri"/>
              </a:rPr>
              <a:t>Default strategy</a:t>
            </a:r>
          </a:p>
          <a:p>
            <a:r>
              <a:rPr lang="en-US" sz="2200">
                <a:cs typeface="Calibri"/>
              </a:rPr>
              <a:t>No downtime</a:t>
            </a:r>
            <a:endParaRPr lang="en-US" sz="2200"/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C21A7A-46C0-9B59-7BE0-2F6D21AA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45179"/>
            <a:ext cx="6903720" cy="53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58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0EE91-F1D0-3613-1AEA-F69E40E6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>
                <a:cs typeface="Calibri Light"/>
              </a:rPr>
              <a:t>Deploy Application Components: Frontend</a:t>
            </a:r>
            <a:endParaRPr lang="en-US" sz="4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B58CE-3B3B-B999-8504-2B0F45E9F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 dirty="0">
                <a:cs typeface="Calibri" panose="020F0502020204030204"/>
              </a:rPr>
              <a:t># Create frontend deployment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apply -f /</a:t>
            </a:r>
            <a:r>
              <a:rPr lang="en-US" sz="1500" dirty="0" err="1">
                <a:ea typeface="+mn-lt"/>
                <a:cs typeface="+mn-lt"/>
              </a:rPr>
              <a:t>tmp</a:t>
            </a:r>
            <a:r>
              <a:rPr lang="en-US" sz="1500" dirty="0">
                <a:ea typeface="+mn-lt"/>
                <a:cs typeface="+mn-lt"/>
              </a:rPr>
              <a:t>/frontend-</a:t>
            </a:r>
            <a:r>
              <a:rPr lang="en-US" sz="1500" dirty="0" err="1">
                <a:ea typeface="+mn-lt"/>
                <a:cs typeface="+mn-lt"/>
              </a:rPr>
              <a:t>deployment.yaml</a:t>
            </a:r>
            <a:r>
              <a:rPr lang="en-US" sz="1500" dirty="0">
                <a:ea typeface="+mn-lt"/>
                <a:cs typeface="+mn-lt"/>
              </a:rPr>
              <a:t> -n guestbook</a:t>
            </a:r>
            <a:endParaRPr lang="en-US" dirty="0"/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# Verify the successful deployment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rollout status </a:t>
            </a:r>
            <a:r>
              <a:rPr lang="en-US" sz="1500" dirty="0" err="1">
                <a:ea typeface="+mn-lt"/>
                <a:cs typeface="+mn-lt"/>
              </a:rPr>
              <a:t>deployment.apps</a:t>
            </a:r>
            <a:r>
              <a:rPr lang="en-US" sz="1500" dirty="0">
                <a:ea typeface="+mn-lt"/>
                <a:cs typeface="+mn-lt"/>
              </a:rPr>
              <a:t>/frontend -n guestbook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describe -n guestbook </a:t>
            </a:r>
            <a:r>
              <a:rPr lang="en-US" sz="1500" dirty="0" err="1">
                <a:ea typeface="+mn-lt"/>
                <a:cs typeface="+mn-lt"/>
              </a:rPr>
              <a:t>deployment.apps</a:t>
            </a:r>
            <a:r>
              <a:rPr lang="en-US" sz="1500" dirty="0">
                <a:ea typeface="+mn-lt"/>
                <a:cs typeface="+mn-lt"/>
              </a:rPr>
              <a:t>/frontend </a:t>
            </a:r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# Create service to expose </a:t>
            </a:r>
            <a:r>
              <a:rPr lang="en-US" sz="1500" dirty="0" err="1">
                <a:ea typeface="+mn-lt"/>
                <a:cs typeface="+mn-lt"/>
              </a:rPr>
              <a:t>mongoDB</a:t>
            </a:r>
            <a:r>
              <a:rPr lang="en-US" sz="1500" dirty="0">
                <a:ea typeface="+mn-lt"/>
                <a:cs typeface="+mn-lt"/>
              </a:rPr>
              <a:t> to internal cluster users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apply -f /</a:t>
            </a:r>
            <a:r>
              <a:rPr lang="en-US" sz="1500" dirty="0" err="1">
                <a:ea typeface="+mn-lt"/>
                <a:cs typeface="+mn-lt"/>
              </a:rPr>
              <a:t>tmp</a:t>
            </a:r>
            <a:r>
              <a:rPr lang="en-US" sz="1500" dirty="0">
                <a:ea typeface="+mn-lt"/>
                <a:cs typeface="+mn-lt"/>
              </a:rPr>
              <a:t>/frontend-</a:t>
            </a:r>
            <a:r>
              <a:rPr lang="en-US" sz="1500" dirty="0" err="1">
                <a:ea typeface="+mn-lt"/>
                <a:cs typeface="+mn-lt"/>
              </a:rPr>
              <a:t>service.yaml</a:t>
            </a:r>
            <a:r>
              <a:rPr lang="en-US" sz="1500" dirty="0">
                <a:ea typeface="+mn-lt"/>
                <a:cs typeface="+mn-lt"/>
              </a:rPr>
              <a:t>  -n guestbook</a:t>
            </a:r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# Verify the service is created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get svc -n guestbook</a:t>
            </a:r>
            <a:endParaRPr lang="en-US" sz="1500" dirty="0"/>
          </a:p>
          <a:p>
            <a:pPr marL="0" indent="0">
              <a:buNone/>
            </a:pPr>
            <a:endParaRPr lang="en-US" sz="1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5068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3BD90-5AF7-CEC2-9998-7096199A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cs typeface="Calibri Light"/>
              </a:rPr>
              <a:t>Connecting to </a:t>
            </a:r>
            <a:r>
              <a:rPr lang="en-US" sz="4200" dirty="0" err="1">
                <a:cs typeface="Calibri Light"/>
              </a:rPr>
              <a:t>GuestBook</a:t>
            </a:r>
            <a:r>
              <a:rPr lang="en-US" sz="4200" dirty="0">
                <a:cs typeface="Calibri Light"/>
              </a:rPr>
              <a:t> Application with </a:t>
            </a:r>
            <a:r>
              <a:rPr lang="en-US" sz="4200" dirty="0" err="1">
                <a:cs typeface="Calibri Light"/>
              </a:rPr>
              <a:t>ClusterIP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F9337-C857-76B2-A21F-52781B53E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cs typeface="Calibri" panose="020F0502020204030204"/>
              </a:rPr>
              <a:t># Our </a:t>
            </a:r>
            <a:r>
              <a:rPr lang="en-US" sz="2200" dirty="0" err="1">
                <a:cs typeface="Calibri" panose="020F0502020204030204"/>
              </a:rPr>
              <a:t>ClusterIP</a:t>
            </a:r>
            <a:r>
              <a:rPr lang="en-US" sz="2200" dirty="0">
                <a:cs typeface="Calibri" panose="020F0502020204030204"/>
              </a:rPr>
              <a:t> service listens on port 80. We will forward local port 8080 to service port 80 with port-forward</a:t>
            </a: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k port-forward svc/frontend 8080:80 -n guestbook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# Verify access to the service from another terminal window</a:t>
            </a: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curl localhost:8080</a:t>
            </a:r>
            <a:endParaRPr lang="en-US" sz="2200" dirty="0"/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# Open port 8080 in the Security Group and try to access the application via [</a:t>
            </a:r>
            <a:r>
              <a:rPr lang="en-US" sz="2200" dirty="0" err="1">
                <a:cs typeface="Calibri"/>
              </a:rPr>
              <a:t>PublicIP</a:t>
            </a:r>
            <a:r>
              <a:rPr lang="en-US" sz="2200" dirty="0">
                <a:cs typeface="Calibri"/>
              </a:rPr>
              <a:t>]:8080 in the browser.</a:t>
            </a: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# </a:t>
            </a:r>
            <a:r>
              <a:rPr lang="en-US" sz="2200" b="1" dirty="0">
                <a:cs typeface="Calibri"/>
              </a:rPr>
              <a:t>Explain</a:t>
            </a:r>
            <a:r>
              <a:rPr lang="en-US" sz="2200" dirty="0">
                <a:cs typeface="Calibri"/>
              </a:rPr>
              <a:t>: </a:t>
            </a:r>
            <a:r>
              <a:rPr lang="en-US" sz="2200" b="1" dirty="0">
                <a:cs typeface="Calibri"/>
              </a:rPr>
              <a:t>Was it successful? Why?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106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33A9F-4A24-401E-1415-D91E0833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000" dirty="0">
                <a:ea typeface="+mj-lt"/>
                <a:cs typeface="+mj-lt"/>
              </a:rPr>
              <a:t>Connecting to </a:t>
            </a:r>
            <a:r>
              <a:rPr lang="en-US" sz="3000" dirty="0" err="1">
                <a:ea typeface="+mj-lt"/>
                <a:cs typeface="+mj-lt"/>
              </a:rPr>
              <a:t>GuestBook</a:t>
            </a:r>
            <a:r>
              <a:rPr lang="en-US" sz="3000" dirty="0">
                <a:ea typeface="+mj-lt"/>
                <a:cs typeface="+mj-lt"/>
              </a:rPr>
              <a:t> Application with </a:t>
            </a:r>
            <a:r>
              <a:rPr lang="en-US" sz="3000" dirty="0" err="1">
                <a:ea typeface="+mj-lt"/>
                <a:cs typeface="+mj-lt"/>
              </a:rPr>
              <a:t>NodePort</a:t>
            </a:r>
          </a:p>
          <a:p>
            <a:endParaRPr lang="en-US" sz="3000">
              <a:cs typeface="Calibri Light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9A2BD-1B00-A4C1-110D-305A57868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cs typeface="Calibri" panose="020F0502020204030204"/>
              </a:rPr>
              <a:t># Update the service type to </a:t>
            </a:r>
            <a:r>
              <a:rPr lang="en-US" sz="1700" dirty="0" err="1">
                <a:cs typeface="Calibri" panose="020F0502020204030204"/>
              </a:rPr>
              <a:t>NodePort</a:t>
            </a: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k apply -f /</a:t>
            </a:r>
            <a:r>
              <a:rPr lang="en-US" sz="1700" dirty="0" err="1">
                <a:ea typeface="+mn-lt"/>
                <a:cs typeface="+mn-lt"/>
              </a:rPr>
              <a:t>tmp</a:t>
            </a:r>
            <a:r>
              <a:rPr lang="en-US" sz="1700" dirty="0">
                <a:ea typeface="+mn-lt"/>
                <a:cs typeface="+mn-lt"/>
              </a:rPr>
              <a:t>/frontend-</a:t>
            </a:r>
            <a:r>
              <a:rPr lang="en-US" sz="1700" dirty="0" err="1">
                <a:ea typeface="+mn-lt"/>
                <a:cs typeface="+mn-lt"/>
              </a:rPr>
              <a:t>serviceNodePort.yaml</a:t>
            </a:r>
            <a:r>
              <a:rPr lang="en-US" sz="1700" dirty="0">
                <a:ea typeface="+mn-lt"/>
                <a:cs typeface="+mn-lt"/>
              </a:rPr>
              <a:t> -n guestbook</a:t>
            </a:r>
          </a:p>
          <a:p>
            <a:pPr marL="0" indent="0">
              <a:buNone/>
            </a:pPr>
            <a:endParaRPr lang="en-US" sz="1700">
              <a:cs typeface="Calibri"/>
            </a:endParaRPr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# Verify that the port forward is still running, and we can still connect via </a:t>
            </a:r>
            <a:r>
              <a:rPr lang="en-US" sz="1700" dirty="0" err="1">
                <a:cs typeface="Calibri"/>
              </a:rPr>
              <a:t>kubectl</a:t>
            </a:r>
            <a:r>
              <a:rPr lang="en-US" sz="1700" dirty="0">
                <a:cs typeface="Calibri"/>
              </a:rPr>
              <a:t> port forward</a:t>
            </a: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curl localhost:8080</a:t>
            </a:r>
            <a:endParaRPr lang="en-US" sz="1700" dirty="0"/>
          </a:p>
          <a:p>
            <a:pPr marL="0" indent="0">
              <a:buNone/>
            </a:pPr>
            <a:endParaRPr lang="en-US" sz="1700">
              <a:cs typeface="Calibri"/>
            </a:endParaRPr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# Open port 30001 in the Security Group and try connection from the browser with [EC2 Public IP]:30001</a:t>
            </a:r>
          </a:p>
          <a:p>
            <a:pPr marL="0" indent="0">
              <a:buNone/>
            </a:pPr>
            <a:endParaRPr lang="en-US" sz="1700">
              <a:cs typeface="Calibri"/>
            </a:endParaRPr>
          </a:p>
          <a:p>
            <a:pPr marL="0" indent="0">
              <a:buNone/>
            </a:pPr>
            <a:endParaRPr lang="en-US" sz="170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7CEC958-48E8-46E8-6D79-09EF27B5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350854"/>
            <a:ext cx="5458968" cy="215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91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CE8B3-6133-9F45-C18E-F7762401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ea typeface="+mj-lt"/>
                <a:cs typeface="+mj-lt"/>
              </a:rPr>
              <a:t>Connecting to </a:t>
            </a:r>
            <a:r>
              <a:rPr lang="en-US" sz="3800" dirty="0" err="1">
                <a:ea typeface="+mj-lt"/>
                <a:cs typeface="+mj-lt"/>
              </a:rPr>
              <a:t>GuestBook</a:t>
            </a:r>
            <a:r>
              <a:rPr lang="en-US" sz="3800" dirty="0">
                <a:ea typeface="+mj-lt"/>
                <a:cs typeface="+mj-lt"/>
              </a:rPr>
              <a:t> Application with </a:t>
            </a:r>
            <a:r>
              <a:rPr lang="en-US" sz="3800" dirty="0" err="1">
                <a:ea typeface="+mj-lt"/>
                <a:cs typeface="+mj-lt"/>
              </a:rPr>
              <a:t>NodePort</a:t>
            </a:r>
            <a:r>
              <a:rPr lang="en-US" sz="3800" dirty="0">
                <a:ea typeface="+mj-lt"/>
                <a:cs typeface="+mj-lt"/>
              </a:rPr>
              <a:t> – change the </a:t>
            </a:r>
            <a:r>
              <a:rPr lang="en-US" sz="3800" dirty="0" err="1">
                <a:ea typeface="+mj-lt"/>
                <a:cs typeface="+mj-lt"/>
              </a:rPr>
              <a:t>NodePort</a:t>
            </a:r>
            <a:r>
              <a:rPr lang="en-US" sz="3800" dirty="0">
                <a:ea typeface="+mj-lt"/>
                <a:cs typeface="+mj-lt"/>
              </a:rPr>
              <a:t> to 30100</a:t>
            </a:r>
            <a:endParaRPr lang="en-US" sz="38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6122-E7C8-F6E2-F7DD-07689835A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cs typeface="Calibri" panose="020F0502020204030204"/>
              </a:rPr>
              <a:t># Try connecting with the different </a:t>
            </a:r>
            <a:r>
              <a:rPr lang="en-US" sz="2200" dirty="0" err="1">
                <a:cs typeface="Calibri" panose="020F0502020204030204"/>
              </a:rPr>
              <a:t>NodePort</a:t>
            </a:r>
            <a:r>
              <a:rPr lang="en-US" sz="2200" dirty="0">
                <a:cs typeface="Calibri" panose="020F0502020204030204"/>
              </a:rPr>
              <a:t>, e.g. 30100. Update the </a:t>
            </a:r>
            <a:r>
              <a:rPr lang="en-US" sz="2200" dirty="0" err="1">
                <a:cs typeface="Calibri" panose="020F0502020204030204"/>
              </a:rPr>
              <a:t>NodePort</a:t>
            </a:r>
            <a:r>
              <a:rPr lang="en-US" sz="2200" dirty="0">
                <a:cs typeface="Calibri" panose="020F0502020204030204"/>
              </a:rPr>
              <a:t> in the frontend-</a:t>
            </a:r>
            <a:r>
              <a:rPr lang="en-US" sz="2200" dirty="0" err="1">
                <a:cs typeface="Calibri" panose="020F0502020204030204"/>
              </a:rPr>
              <a:t>serviceNodePort.yaml</a:t>
            </a:r>
            <a:r>
              <a:rPr lang="en-US" sz="2200" dirty="0">
                <a:cs typeface="Calibri" panose="020F0502020204030204"/>
              </a:rPr>
              <a:t> and update the service</a:t>
            </a: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k apply -f /</a:t>
            </a:r>
            <a:r>
              <a:rPr lang="en-US" sz="2200" dirty="0" err="1">
                <a:ea typeface="+mn-lt"/>
                <a:cs typeface="+mn-lt"/>
              </a:rPr>
              <a:t>tmp</a:t>
            </a:r>
            <a:r>
              <a:rPr lang="en-US" sz="2200" dirty="0">
                <a:ea typeface="+mn-lt"/>
                <a:cs typeface="+mn-lt"/>
              </a:rPr>
              <a:t>/frontend-</a:t>
            </a:r>
            <a:r>
              <a:rPr lang="en-US" sz="2200" dirty="0" err="1">
                <a:ea typeface="+mn-lt"/>
                <a:cs typeface="+mn-lt"/>
              </a:rPr>
              <a:t>serviceNodePort.yaml</a:t>
            </a:r>
            <a:r>
              <a:rPr lang="en-US" sz="2200" dirty="0">
                <a:ea typeface="+mn-lt"/>
                <a:cs typeface="+mn-lt"/>
              </a:rPr>
              <a:t> -n guestbook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# Verify we can still connect with </a:t>
            </a:r>
            <a:r>
              <a:rPr lang="en-US" sz="2200" dirty="0" err="1">
                <a:cs typeface="Calibri"/>
              </a:rPr>
              <a:t>ClusterIP</a:t>
            </a:r>
            <a:endParaRPr lang="en-US" sz="2200" dirty="0">
              <a:cs typeface="Calibri"/>
            </a:endParaRP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curl localhost:8080</a:t>
            </a:r>
            <a:endParaRPr lang="en-US" sz="2200" dirty="0"/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# Update EC2 Security Group and try connecting to the application from the browser using </a:t>
            </a:r>
            <a:r>
              <a:rPr lang="en-US" sz="2200" dirty="0">
                <a:ea typeface="+mn-lt"/>
                <a:cs typeface="+mn-lt"/>
              </a:rPr>
              <a:t>[EC2 Public IP]:30100</a:t>
            </a: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# </a:t>
            </a:r>
            <a:r>
              <a:rPr lang="en-US" sz="2200" b="1" dirty="0" err="1">
                <a:cs typeface="Calibri"/>
              </a:rPr>
              <a:t>Exlain</a:t>
            </a:r>
            <a:r>
              <a:rPr lang="en-US" sz="2200" b="1" dirty="0">
                <a:cs typeface="Calibri"/>
              </a:rPr>
              <a:t>: Was it successful? Why?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6328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E5434-4895-388A-DB70-E41B1852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4200">
                <a:cs typeface="Calibri Light"/>
              </a:rPr>
              <a:t>Frontend connection to MongoDB – </a:t>
            </a:r>
            <a:r>
              <a:rPr lang="en-US" sz="4200" i="1">
                <a:cs typeface="Calibri Light"/>
              </a:rPr>
              <a:t>how does it work?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E034-8DCB-723E-34A7-CE8BA25C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 dirty="0">
                <a:cs typeface="Calibri"/>
              </a:rPr>
              <a:t>We will research Pod template</a:t>
            </a:r>
          </a:p>
          <a:p>
            <a:r>
              <a:rPr lang="en-US" sz="1500" dirty="0">
                <a:cs typeface="Calibri"/>
              </a:rPr>
              <a:t>Google </a:t>
            </a:r>
            <a:r>
              <a:rPr lang="en-US" sz="1500" dirty="0" err="1">
                <a:ea typeface="+mn-lt"/>
                <a:cs typeface="+mn-lt"/>
              </a:rPr>
              <a:t>paulczar</a:t>
            </a:r>
            <a:r>
              <a:rPr lang="en-US" sz="1500" dirty="0">
                <a:ea typeface="+mn-lt"/>
                <a:cs typeface="+mn-lt"/>
              </a:rPr>
              <a:t>/</a:t>
            </a:r>
            <a:r>
              <a:rPr lang="en-US" sz="1500" dirty="0" err="1">
                <a:ea typeface="+mn-lt"/>
                <a:cs typeface="+mn-lt"/>
              </a:rPr>
              <a:t>gb</a:t>
            </a:r>
            <a:r>
              <a:rPr lang="en-US" sz="1500" dirty="0">
                <a:ea typeface="+mn-lt"/>
                <a:cs typeface="+mn-lt"/>
              </a:rPr>
              <a:t>-frontend</a:t>
            </a:r>
            <a:endParaRPr lang="en-US" sz="1500" dirty="0">
              <a:cs typeface="Calibri"/>
            </a:endParaRPr>
          </a:p>
          <a:p>
            <a:r>
              <a:rPr lang="en-US" sz="1500" dirty="0">
                <a:cs typeface="Calibri"/>
              </a:rPr>
              <a:t>Find it on </a:t>
            </a:r>
            <a:r>
              <a:rPr lang="en-US" sz="1500" dirty="0" err="1">
                <a:cs typeface="Calibri"/>
              </a:rPr>
              <a:t>DockeHub</a:t>
            </a:r>
          </a:p>
          <a:p>
            <a:r>
              <a:rPr lang="en-US" sz="1500" dirty="0">
                <a:cs typeface="Calibri"/>
              </a:rPr>
              <a:t>Look at the digest</a:t>
            </a:r>
          </a:p>
          <a:p>
            <a:r>
              <a:rPr lang="en-US" sz="1500" dirty="0">
                <a:cs typeface="Calibri"/>
              </a:rPr>
              <a:t>Look for </a:t>
            </a:r>
            <a:r>
              <a:rPr lang="en-US" sz="1500" dirty="0" err="1">
                <a:cs typeface="Calibri"/>
              </a:rPr>
              <a:t>guestbook.php</a:t>
            </a:r>
            <a:r>
              <a:rPr lang="en-US" sz="1500" dirty="0">
                <a:cs typeface="Calibri"/>
              </a:rPr>
              <a:t> and </a:t>
            </a:r>
            <a:r>
              <a:rPr lang="en-US" sz="1500" dirty="0" err="1">
                <a:cs typeface="Calibri"/>
              </a:rPr>
              <a:t>mongodb</a:t>
            </a:r>
          </a:p>
          <a:p>
            <a:r>
              <a:rPr lang="en-US" sz="1500" dirty="0">
                <a:ea typeface="+mn-lt"/>
                <a:cs typeface="+mn-lt"/>
                <a:hlinkClick r:id="rId2"/>
              </a:rPr>
              <a:t>https://github.com/kevinraymond/php-guestbook/blob/main/app/guestbook.php</a:t>
            </a:r>
            <a:endParaRPr lang="en-US" sz="1500" dirty="0">
              <a:cs typeface="Calibri"/>
            </a:endParaRPr>
          </a:p>
          <a:p>
            <a:r>
              <a:rPr lang="en-US" sz="1500" dirty="0">
                <a:ea typeface="+mn-lt"/>
                <a:cs typeface="+mn-lt"/>
              </a:rPr>
              <a:t>The answer</a:t>
            </a:r>
          </a:p>
          <a:p>
            <a:endParaRPr lang="en-US" sz="1500">
              <a:ea typeface="+mn-lt"/>
              <a:cs typeface="+mn-lt"/>
            </a:endParaRPr>
          </a:p>
          <a:p>
            <a:endParaRPr lang="en-US" sz="1500">
              <a:ea typeface="+mn-lt"/>
              <a:cs typeface="+mn-lt"/>
            </a:endParaRPr>
          </a:p>
          <a:p>
            <a:r>
              <a:rPr lang="en-US" sz="1500" b="1" dirty="0">
                <a:ea typeface="+mn-lt"/>
                <a:cs typeface="+mn-lt"/>
              </a:rPr>
              <a:t>Explain: Would our application work if we give our MongoDB service a </a:t>
            </a:r>
            <a:r>
              <a:rPr lang="en-US" sz="1500" b="1" i="1" dirty="0">
                <a:ea typeface="+mn-lt"/>
                <a:cs typeface="+mn-lt"/>
              </a:rPr>
              <a:t>different </a:t>
            </a:r>
            <a:r>
              <a:rPr lang="en-US" sz="1500" b="1" dirty="0">
                <a:ea typeface="+mn-lt"/>
                <a:cs typeface="+mn-lt"/>
              </a:rPr>
              <a:t>name?</a:t>
            </a:r>
          </a:p>
          <a:p>
            <a:endParaRPr lang="en-US" sz="1500" b="1"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E19F1A7-AF6B-2BAE-8213-6F34ACF2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963" y="329183"/>
            <a:ext cx="3429969" cy="3429969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B415E7D-E065-D381-AD05-4CEF96E4F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37" y="4898175"/>
            <a:ext cx="3995928" cy="62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50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4B393-DA24-A3CE-368D-6366C36ED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3400">
                <a:cs typeface="Calibri Light"/>
              </a:rPr>
              <a:t>Changing MongoDB Service Name</a:t>
            </a:r>
            <a:endParaRPr lang="en-US" sz="3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488F0-0667-EA2F-92BF-8AB16F9C0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631610" cy="63117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500">
                <a:cs typeface="Calibri" panose="020F0502020204030204"/>
              </a:rPr>
              <a:t># Delete the mongo service and frontend deployment and service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k delete svc frontend -n guestbook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k delete deployment  frontend -n guestbook</a:t>
            </a:r>
            <a:endParaRPr lang="en-US" sz="15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k delete svc mongo -n guestbook</a:t>
            </a:r>
            <a:endParaRPr lang="en-US" sz="1500"/>
          </a:p>
          <a:p>
            <a:pPr marL="0" indent="0">
              <a:buNone/>
            </a:pP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cs typeface="Calibri" panose="020F0502020204030204"/>
              </a:rPr>
              <a:t># Update the </a:t>
            </a:r>
            <a:r>
              <a:rPr lang="en-US" sz="1500">
                <a:ea typeface="+mn-lt"/>
                <a:cs typeface="+mn-lt"/>
              </a:rPr>
              <a:t>/tmp/mongo-service.yaml  and rename the service</a:t>
            </a:r>
            <a:endParaRPr lang="en-US" sz="1500"/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# Apply the changes 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k apply -f /tmp/mongo-service.yaml -n guestbook</a:t>
            </a:r>
            <a:endParaRPr lang="en-US" sz="1500"/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k apply /tmp/frontend-deployment.yaml 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k apply -f /tmp/frontend-service.yaml -n guestbook </a:t>
            </a:r>
            <a:endParaRPr lang="en-US" sz="1500"/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# Verify we can still connect with ClusterIP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curl localhost:8080</a:t>
            </a:r>
          </a:p>
          <a:p>
            <a:pPr>
              <a:buNone/>
            </a:pPr>
            <a:r>
              <a:rPr lang="en-US" sz="1500">
                <a:highlight>
                  <a:srgbClr val="C0C0C0"/>
                </a:highlight>
                <a:ea typeface="+mn-lt"/>
                <a:cs typeface="+mn-lt"/>
              </a:rPr>
              <a:t>-bash-4.2$ curl localhost:8080</a:t>
            </a:r>
            <a:endParaRPr lang="en-US" sz="1500">
              <a:highlight>
                <a:srgbClr val="C0C0C0"/>
              </a:highlight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500">
                <a:highlight>
                  <a:srgbClr val="C0C0C0"/>
                </a:highlight>
                <a:ea typeface="+mn-lt"/>
                <a:cs typeface="+mn-lt"/>
              </a:rPr>
              <a:t>curl: (7) Failed to connect to localhost port 8080 after 0 ms: Connection refused</a:t>
            </a:r>
            <a:endParaRPr lang="en-US" sz="1500">
              <a:highlight>
                <a:srgbClr val="C0C0C0"/>
              </a:highlight>
              <a:ea typeface="Calibri"/>
              <a:cs typeface="Calibri"/>
            </a:endParaRPr>
          </a:p>
          <a:p>
            <a:pPr marL="0" indent="0">
              <a:buNone/>
            </a:pPr>
            <a:endParaRPr lang="en-US" sz="1500">
              <a:highlight>
                <a:srgbClr val="C0C0C0"/>
              </a:highlight>
              <a:ea typeface="+mn-lt"/>
              <a:cs typeface="+mn-lt"/>
            </a:endParaRPr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7998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C59EE-C2CC-119A-664D-7756C8A6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Workshop 3 – The End</a:t>
            </a:r>
          </a:p>
        </p:txBody>
      </p:sp>
      <p:pic>
        <p:nvPicPr>
          <p:cNvPr id="22" name="Graphic 21" descr="Mining Tools">
            <a:extLst>
              <a:ext uri="{FF2B5EF4-FFF2-40B4-BE49-F238E27FC236}">
                <a16:creationId xmlns:a16="http://schemas.microsoft.com/office/drawing/2014/main" id="{7150796E-B031-D043-CD04-3C4E75A4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80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16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C59EE-C2CC-119A-664D-7756C8A6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763" y="1893347"/>
            <a:ext cx="4079551" cy="2877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Workshop </a:t>
            </a:r>
            <a:r>
              <a:rPr lang="en-US" sz="5400">
                <a:solidFill>
                  <a:schemeClr val="bg1"/>
                </a:solidFill>
              </a:rPr>
              <a:t>4</a:t>
            </a: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5400">
                <a:solidFill>
                  <a:schemeClr val="bg1"/>
                </a:solidFill>
              </a:rPr>
              <a:t>DNS</a:t>
            </a:r>
            <a:r>
              <a:rPr lang="en-US" sz="5400" dirty="0">
                <a:solidFill>
                  <a:schemeClr val="bg1"/>
                </a:solidFill>
              </a:rPr>
              <a:t> in K8s</a:t>
            </a:r>
            <a:endParaRPr lang="en-US" sz="5400" kern="1200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22" name="Graphic 21" descr="Mining Tools">
            <a:extLst>
              <a:ext uri="{FF2B5EF4-FFF2-40B4-BE49-F238E27FC236}">
                <a16:creationId xmlns:a16="http://schemas.microsoft.com/office/drawing/2014/main" id="{7150796E-B031-D043-CD04-3C4E75A4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500" y="1024180"/>
            <a:ext cx="2560781" cy="2560781"/>
          </a:xfrm>
          <a:prstGeom prst="rect">
            <a:avLst/>
          </a:prstGeom>
        </p:spPr>
      </p:pic>
      <p:grpSp>
        <p:nvGrpSpPr>
          <p:cNvPr id="64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683B2-5650-C9CC-690A-69664DA9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 b="1"/>
              <a:t>Creating a deployment for our HTTP server</a:t>
            </a:r>
            <a:endParaRPr lang="en-US" sz="4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8E4A-E10F-4D20-47C1-1A61144A5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# Create a deployment for this very lightweight HTTP server:</a:t>
            </a:r>
            <a:endParaRPr lang="en-US" sz="2200">
              <a:cs typeface="Calibri"/>
            </a:endParaRP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k create deployment blue --image=jpetazzo/color</a:t>
            </a:r>
            <a:endParaRPr lang="en-US" sz="2200">
              <a:cs typeface="Calibri" panose="020F0502020204030204"/>
            </a:endParaRPr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# Scale it to 10 replicas:</a:t>
            </a:r>
            <a:endParaRPr lang="en-US" sz="22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k scale deployment blue --replicas=10</a:t>
            </a:r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r>
              <a:rPr lang="en-US" sz="2200">
                <a:cs typeface="Calibri"/>
              </a:rPr>
              <a:t># Pods are created</a:t>
            </a: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k get pods -l app=blue</a:t>
            </a:r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314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1036A-2A9F-5A24-5FC1-DBB5EAFB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b="1"/>
              <a:t>Exposing our deployment – Create ClusterIP service</a:t>
            </a:r>
            <a:endParaRPr lang="en-US" sz="42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A192-8D42-C827-63EC-4D5E9C0F5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cs typeface="Calibri"/>
            </a:endParaRPr>
          </a:p>
          <a:p>
            <a:pPr marL="0" indent="0">
              <a:buNone/>
            </a:pPr>
            <a:r>
              <a:rPr lang="en-US" sz="2200">
                <a:cs typeface="Calibri"/>
              </a:rPr>
              <a:t># </a:t>
            </a:r>
            <a:r>
              <a:rPr lang="en-US" sz="2200">
                <a:ea typeface="+mn-lt"/>
                <a:cs typeface="+mn-lt"/>
              </a:rPr>
              <a:t>Expose the HTTP port of our server</a:t>
            </a:r>
            <a:endParaRPr lang="en-US"/>
          </a:p>
          <a:p>
            <a:pPr marL="0" indent="0">
              <a:buNone/>
            </a:pPr>
            <a:r>
              <a:rPr lang="en-US" sz="2200">
                <a:cs typeface="Calibri"/>
              </a:rPr>
              <a:t>k </a:t>
            </a:r>
            <a:r>
              <a:rPr lang="en-US" sz="2200">
                <a:ea typeface="+mn-lt"/>
                <a:cs typeface="+mn-lt"/>
              </a:rPr>
              <a:t>expose deployment blue --port=80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r>
              <a:rPr lang="en-US" sz="2200">
                <a:cs typeface="Calibri"/>
              </a:rPr>
              <a:t># </a:t>
            </a:r>
            <a:r>
              <a:rPr lang="en-US" sz="2200">
                <a:ea typeface="+mn-lt"/>
                <a:cs typeface="+mn-lt"/>
              </a:rPr>
              <a:t>Look up which IP address was allocated</a:t>
            </a:r>
          </a:p>
          <a:p>
            <a:pPr marL="0" indent="0">
              <a:buNone/>
            </a:pPr>
            <a:r>
              <a:rPr lang="en-US" sz="2200">
                <a:cs typeface="Calibri"/>
              </a:rPr>
              <a:t>k get svc</a:t>
            </a: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k get svc blue -o yaml</a:t>
            </a:r>
            <a:endParaRPr lang="en-US" sz="2200">
              <a:highlight>
                <a:srgbClr val="C0C0C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520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98FAA-0920-E038-8DF3-DC36F1F7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>
                <a:cs typeface="Calibri Light"/>
              </a:rPr>
              <a:t>Rollout Strategies: Recreate</a:t>
            </a:r>
            <a:endParaRPr lang="en-US" sz="3800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5D7324-9225-03A9-B35D-BFE981BFC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Application downtime</a:t>
            </a:r>
            <a:endParaRPr lang="en-US" sz="2200"/>
          </a:p>
          <a:p>
            <a:r>
              <a:rPr lang="en-US" sz="2200">
                <a:cs typeface="Calibri"/>
              </a:rPr>
              <a:t>Should be specified explicitly</a:t>
            </a:r>
          </a:p>
          <a:p>
            <a:endParaRPr lang="en-US" sz="2200">
              <a:cs typeface="Calibri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D1636DF6-D288-8554-BF63-0CA7F25B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2031"/>
            <a:ext cx="6903720" cy="54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21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1036A-2A9F-5A24-5FC1-DBB5EAFB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/>
              <a:t>Test the Access to the Application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A192-8D42-C827-63EC-4D5E9C0F5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# Test the service from inside the K8s "node" that runs as a container in our environment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docker exec -it [CONTAINER ID] /bin/bash</a:t>
            </a:r>
            <a:endParaRPr lang="en-US" sz="2000"/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# Send curl request to ClusterIP from the bash prompt of the container that simulates our master node. Try it a few times! Our requests are load balanced across multiple pods.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curl [ClusterIp of blue service]</a:t>
            </a:r>
          </a:p>
          <a:p>
            <a:pPr>
              <a:buNone/>
            </a:pPr>
            <a:endParaRPr lang="en-US" sz="2000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# Result</a:t>
            </a:r>
          </a:p>
          <a:p>
            <a:pPr>
              <a:buNone/>
            </a:pPr>
            <a:r>
              <a:rPr lang="en-US" sz="2000">
                <a:highlight>
                  <a:srgbClr val="C0C0C0"/>
                </a:highlight>
                <a:ea typeface="+mn-lt"/>
                <a:cs typeface="+mn-lt"/>
              </a:rPr>
              <a:t>root@kind-control-plane:/# curl 10.96.136.226</a:t>
            </a:r>
            <a:endParaRPr lang="en-US" sz="200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US" sz="2000">
                <a:highlight>
                  <a:srgbClr val="C0C0C0"/>
                </a:highlight>
                <a:ea typeface="+mn-lt"/>
                <a:cs typeface="+mn-lt"/>
              </a:rPr>
              <a:t>🔵This is pod default/blue-796f87cc56-9dmrx on linux/amd64, serving / for 10.244.0.1:44398.</a:t>
            </a:r>
            <a:endParaRPr lang="en-US" sz="2000">
              <a:highlight>
                <a:srgbClr val="C0C0C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5624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45E30-8C8E-F501-5AE7-2D97CD67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Services and endpoints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03921-8957-8F94-8B79-78CD13FA1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A service has a number of "endpoints"</a:t>
            </a:r>
            <a:endParaRPr lang="en-US" sz="2200"/>
          </a:p>
          <a:p>
            <a:pPr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Each endpoint is a host + port where the service is available</a:t>
            </a:r>
            <a:endParaRPr lang="en-US" sz="2200"/>
          </a:p>
          <a:p>
            <a:pPr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The endpoints are maintained and updated automatically by Kubernetes</a:t>
            </a:r>
            <a:endParaRPr lang="en-US" sz="2200"/>
          </a:p>
          <a:p>
            <a:pPr marL="0" indent="0">
              <a:buNone/>
            </a:pPr>
            <a:endParaRPr lang="en-US" sz="22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# Get service Endpoints</a:t>
            </a: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k describe service blue</a:t>
            </a: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k get endpoints</a:t>
            </a:r>
            <a:endParaRPr lang="en-US"/>
          </a:p>
          <a:p>
            <a:pPr>
              <a:buNone/>
            </a:pPr>
            <a:r>
              <a:rPr lang="en-US" sz="2200">
                <a:ea typeface="+mn-lt"/>
                <a:cs typeface="+mn-lt"/>
              </a:rPr>
              <a:t>k describe endpoints blue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 sz="2200">
                <a:ea typeface="+mn-lt"/>
                <a:cs typeface="+mn-lt"/>
              </a:rPr>
              <a:t>k get endpoints blue -o yaml</a:t>
            </a:r>
            <a:endParaRPr lang="en-US">
              <a:cs typeface="Calibri"/>
            </a:endParaRPr>
          </a:p>
          <a:p>
            <a:pPr>
              <a:buNone/>
            </a:pPr>
            <a:endParaRPr lang="en-US" sz="2200" dirty="0">
              <a:cs typeface="Calibri"/>
            </a:endParaRPr>
          </a:p>
          <a:p>
            <a:pPr>
              <a:buNone/>
            </a:pPr>
            <a:r>
              <a:rPr lang="en-US" sz="2200">
                <a:ea typeface="+mn-lt"/>
                <a:cs typeface="+mn-lt"/>
              </a:rPr>
              <a:t># Compare to the output below</a:t>
            </a:r>
            <a:endParaRPr lang="en-US" sz="22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200">
                <a:ea typeface="+mn-lt"/>
                <a:cs typeface="+mn-lt"/>
              </a:rPr>
              <a:t>k get pods -l app=blue -o wide</a:t>
            </a:r>
            <a:endParaRPr lang="en-US"/>
          </a:p>
          <a:p>
            <a:pPr>
              <a:buNone/>
            </a:pPr>
            <a:endParaRPr lang="en-US" sz="2200" dirty="0">
              <a:cs typeface="Calibri"/>
            </a:endParaRPr>
          </a:p>
          <a:p>
            <a:pPr marL="0" indent="0">
              <a:buNone/>
            </a:pPr>
            <a:endParaRPr lang="en-US" sz="2200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8F2690-72E1-BF4F-30B4-91E8DA1D5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09" r="3776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80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48BA3-4869-6978-3153-2FB273CF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DNS in K8s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99FDA8-1FFE-D8CF-EA15-6F32351A3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In the kube-system namespace, there should be a service named kube-dns</a:t>
            </a:r>
            <a:endParaRPr lang="en-US" sz="2200">
              <a:cs typeface="Calibri" panose="020F0502020204030204"/>
            </a:endParaRPr>
          </a:p>
          <a:p>
            <a:r>
              <a:rPr lang="en-US" sz="2200">
                <a:ea typeface="+mn-lt"/>
                <a:cs typeface="+mn-lt"/>
              </a:rPr>
              <a:t>This is the internal DNS server that can resolve service names</a:t>
            </a:r>
            <a:endParaRPr lang="en-US"/>
          </a:p>
          <a:p>
            <a:r>
              <a:rPr lang="en-US" sz="2200">
                <a:ea typeface="+mn-lt"/>
                <a:cs typeface="+mn-lt"/>
              </a:rPr>
              <a:t>The default domain name for the service we created is default.svc.cluster.local</a:t>
            </a:r>
            <a:endParaRPr lang="en-US"/>
          </a:p>
          <a:p>
            <a:endParaRPr lang="en-US" sz="2200" dirty="0"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96032C-25A4-D61F-0E49-62838E24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88282"/>
            <a:ext cx="6903720" cy="528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3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E28C9-8165-D25A-8357-8137185A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Examine DNS in the pod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9023E-EE64-69D7-9347-D1CD94347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cs typeface="Calibri" panose="020F0502020204030204"/>
              </a:rPr>
              <a:t># log into blue pod</a:t>
            </a: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k exec -it blue-796f87cc56-7tbfc -- /bin/</a:t>
            </a:r>
            <a:r>
              <a:rPr lang="en-US" sz="2200" dirty="0" err="1">
                <a:ea typeface="+mn-lt"/>
                <a:cs typeface="+mn-lt"/>
              </a:rPr>
              <a:t>sh</a:t>
            </a:r>
            <a:endParaRPr lang="en-US" sz="2200" dirty="0" err="1"/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# Examine the nameservers defined in the pod. </a:t>
            </a: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# What is running on IP is 10.96.0.10?</a:t>
            </a:r>
          </a:p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# What are the entries in the </a:t>
            </a:r>
            <a:r>
              <a:rPr lang="en-US" sz="2200" dirty="0" err="1">
                <a:ea typeface="+mn-lt"/>
                <a:cs typeface="+mn-lt"/>
              </a:rPr>
              <a:t>resolv.conf</a:t>
            </a:r>
            <a:r>
              <a:rPr lang="en-US" sz="2200" dirty="0">
                <a:ea typeface="+mn-lt"/>
                <a:cs typeface="+mn-lt"/>
              </a:rPr>
              <a:t> file?</a:t>
            </a:r>
          </a:p>
          <a:p>
            <a:pPr>
              <a:buNone/>
            </a:pPr>
            <a:r>
              <a:rPr lang="en-US" sz="2200" dirty="0">
                <a:highlight>
                  <a:srgbClr val="C0C0C0"/>
                </a:highlight>
                <a:ea typeface="+mn-lt"/>
                <a:cs typeface="+mn-lt"/>
              </a:rPr>
              <a:t>cat /</a:t>
            </a:r>
            <a:r>
              <a:rPr lang="en-US" sz="2200" dirty="0" err="1">
                <a:highlight>
                  <a:srgbClr val="C0C0C0"/>
                </a:highlight>
                <a:ea typeface="+mn-lt"/>
                <a:cs typeface="+mn-lt"/>
              </a:rPr>
              <a:t>etc</a:t>
            </a:r>
            <a:r>
              <a:rPr lang="en-US" sz="2200" dirty="0">
                <a:highlight>
                  <a:srgbClr val="C0C0C0"/>
                </a:highlight>
                <a:ea typeface="+mn-lt"/>
                <a:cs typeface="+mn-lt"/>
              </a:rPr>
              <a:t>/</a:t>
            </a:r>
            <a:r>
              <a:rPr lang="en-US" sz="2200" dirty="0" err="1">
                <a:highlight>
                  <a:srgbClr val="C0C0C0"/>
                </a:highlight>
                <a:ea typeface="+mn-lt"/>
                <a:cs typeface="+mn-lt"/>
              </a:rPr>
              <a:t>resolv.conf</a:t>
            </a:r>
            <a:r>
              <a:rPr lang="en-US" sz="2200" dirty="0">
                <a:highlight>
                  <a:srgbClr val="C0C0C0"/>
                </a:highlight>
                <a:ea typeface="+mn-lt"/>
                <a:cs typeface="+mn-lt"/>
              </a:rPr>
              <a:t> </a:t>
            </a:r>
            <a:endParaRPr lang="en-US" sz="2200" dirty="0">
              <a:highlight>
                <a:srgbClr val="C0C0C0"/>
              </a:highlight>
              <a:cs typeface="Calibri"/>
            </a:endParaRPr>
          </a:p>
          <a:p>
            <a:pPr>
              <a:buNone/>
            </a:pPr>
            <a:r>
              <a:rPr lang="en-US" sz="2200" dirty="0">
                <a:highlight>
                  <a:srgbClr val="C0C0C0"/>
                </a:highlight>
                <a:ea typeface="+mn-lt"/>
                <a:cs typeface="+mn-lt"/>
              </a:rPr>
              <a:t>search </a:t>
            </a:r>
            <a:r>
              <a:rPr lang="en-US" sz="2200" dirty="0" err="1">
                <a:highlight>
                  <a:srgbClr val="C0C0C0"/>
                </a:highlight>
                <a:ea typeface="+mn-lt"/>
                <a:cs typeface="+mn-lt"/>
              </a:rPr>
              <a:t>default.svc.cluster.local</a:t>
            </a:r>
            <a:r>
              <a:rPr lang="en-US" sz="2200" dirty="0">
                <a:highlight>
                  <a:srgbClr val="C0C0C0"/>
                </a:highlight>
                <a:ea typeface="+mn-lt"/>
                <a:cs typeface="+mn-lt"/>
              </a:rPr>
              <a:t> </a:t>
            </a:r>
            <a:r>
              <a:rPr lang="en-US" sz="2200" dirty="0" err="1">
                <a:highlight>
                  <a:srgbClr val="C0C0C0"/>
                </a:highlight>
                <a:ea typeface="+mn-lt"/>
                <a:cs typeface="+mn-lt"/>
              </a:rPr>
              <a:t>svc.cluster.local</a:t>
            </a:r>
            <a:r>
              <a:rPr lang="en-US" sz="2200" dirty="0">
                <a:highlight>
                  <a:srgbClr val="C0C0C0"/>
                </a:highlight>
                <a:ea typeface="+mn-lt"/>
                <a:cs typeface="+mn-lt"/>
              </a:rPr>
              <a:t> </a:t>
            </a:r>
            <a:r>
              <a:rPr lang="en-US" sz="2200" dirty="0" err="1">
                <a:highlight>
                  <a:srgbClr val="C0C0C0"/>
                </a:highlight>
                <a:ea typeface="+mn-lt"/>
                <a:cs typeface="+mn-lt"/>
              </a:rPr>
              <a:t>cluster.local</a:t>
            </a:r>
            <a:r>
              <a:rPr lang="en-US" sz="2200" dirty="0">
                <a:highlight>
                  <a:srgbClr val="C0C0C0"/>
                </a:highlight>
                <a:ea typeface="+mn-lt"/>
                <a:cs typeface="+mn-lt"/>
              </a:rPr>
              <a:t> ec2.internal</a:t>
            </a:r>
            <a:endParaRPr lang="en-US" sz="2200" dirty="0">
              <a:highlight>
                <a:srgbClr val="C0C0C0"/>
              </a:highlight>
              <a:cs typeface="Calibri"/>
            </a:endParaRPr>
          </a:p>
          <a:p>
            <a:pPr>
              <a:buNone/>
            </a:pPr>
            <a:r>
              <a:rPr lang="en-US" sz="2200" dirty="0">
                <a:highlight>
                  <a:srgbClr val="C0C0C0"/>
                </a:highlight>
                <a:ea typeface="+mn-lt"/>
                <a:cs typeface="+mn-lt"/>
              </a:rPr>
              <a:t>nameserver 10.96.0.10</a:t>
            </a:r>
            <a:endParaRPr lang="en-US" sz="22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US" sz="2200" dirty="0">
                <a:highlight>
                  <a:srgbClr val="C0C0C0"/>
                </a:highlight>
                <a:ea typeface="+mn-lt"/>
                <a:cs typeface="+mn-lt"/>
              </a:rPr>
              <a:t>options ndots:5</a:t>
            </a:r>
            <a:endParaRPr lang="en-US" dirty="0">
              <a:highlight>
                <a:srgbClr val="C0C0C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2104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C59EE-C2CC-119A-664D-7756C8A6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latin typeface="+mj-lt"/>
                <a:ea typeface="+mj-ea"/>
                <a:cs typeface="+mj-cs"/>
              </a:rPr>
              <a:t>Workshop </a:t>
            </a:r>
            <a:r>
              <a:rPr lang="en-US" sz="6600"/>
              <a:t>4</a:t>
            </a:r>
            <a:r>
              <a:rPr lang="en-US" sz="6600" kern="1200">
                <a:latin typeface="+mj-lt"/>
                <a:ea typeface="+mj-ea"/>
                <a:cs typeface="+mj-cs"/>
              </a:rPr>
              <a:t> – The End</a:t>
            </a:r>
          </a:p>
        </p:txBody>
      </p:sp>
      <p:pic>
        <p:nvPicPr>
          <p:cNvPr id="22" name="Graphic 21" descr="Mining Tools">
            <a:extLst>
              <a:ext uri="{FF2B5EF4-FFF2-40B4-BE49-F238E27FC236}">
                <a16:creationId xmlns:a16="http://schemas.microsoft.com/office/drawing/2014/main" id="{7150796E-B031-D043-CD04-3C4E75A4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80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86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7075-A272-2A0D-928C-266A0AA79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>
                <a:cs typeface="Calibri Light"/>
              </a:rPr>
              <a:t>Additional 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B663-FB8C-6008-A3D3-4C8630B9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000" dirty="0">
                <a:ea typeface="+mn-lt"/>
                <a:cs typeface="+mn-lt"/>
                <a:hlinkClick r:id="rId2"/>
              </a:rPr>
              <a:t>https://kubernetes.io/docs/concepts/services-networking/service/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  <a:hlinkClick r:id="rId3"/>
              </a:rPr>
              <a:t>https://medium.com/devops-mojo/kubernetes-service-types-overview-introduction-to-k8s-service-types-what-are-types-of-kubernetes-services-ea6db72c3f8c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  <a:hlinkClick r:id="rId4"/>
              </a:rPr>
              <a:t>https://docs.vmware.com/en/VMware-Cloud-Foundation/services/vcf-developer-ready-infrastructure-v1/GUID-6F184EC5-AFC1-4D0A-A5D5-1E31EE938438.html</a:t>
            </a:r>
            <a:endParaRPr lang="en-US" sz="2000">
              <a:cs typeface="Calibri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  <a:hlinkClick r:id="rId5"/>
              </a:rPr>
              <a:t>https://conta</a:t>
            </a:r>
            <a:r>
              <a:rPr lang="en-US" sz="2000" u="sng" dirty="0">
                <a:ea typeface="+mn-lt"/>
                <a:cs typeface="+mn-lt"/>
                <a:hlinkClick r:id="rId5"/>
              </a:rPr>
              <a:t>iner.training/kube-selfpaced.yml.html#273</a:t>
            </a:r>
            <a:endParaRPr lang="en-US" sz="2000" u="sng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  <a:hlinkClick r:id="rId6"/>
              </a:rPr>
              <a:t>https://www.bookstack.cn/read/kubernetes-1.21-en/59a313e057e11c1b.md</a:t>
            </a:r>
            <a:endParaRPr lang="en-US" sz="2000" u="sng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  <a:hlinkClick r:id="rId7"/>
              </a:rPr>
              <a:t>https://arthurchiao.art/blog/cracking-k8s-node-proxy/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  <a:hlinkClick r:id="rId8"/>
              </a:rPr>
              <a:t>https://iximiuz.com/en/posts/service-discovery-in-kubernetes/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BFD8D-7C89-3215-8DCF-215316E469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562" r="24385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E64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7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C59EE-C2CC-119A-664D-7756C8A6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763" y="1893347"/>
            <a:ext cx="4079551" cy="2877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Workshop 1 – Deployment Rollouts, Revisions and Rollbacks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22" name="Graphic 21" descr="Mining Tools">
            <a:extLst>
              <a:ext uri="{FF2B5EF4-FFF2-40B4-BE49-F238E27FC236}">
                <a16:creationId xmlns:a16="http://schemas.microsoft.com/office/drawing/2014/main" id="{7150796E-B031-D043-CD04-3C4E75A4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500" y="1024180"/>
            <a:ext cx="2560781" cy="2560781"/>
          </a:xfrm>
          <a:prstGeom prst="rect">
            <a:avLst/>
          </a:prstGeom>
        </p:spPr>
      </p:pic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9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D05AF-6E23-5EEF-FDB1-3BDE4C1C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Working with deployment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C2CC-EA0F-DEF9-551B-D3D2EA672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# Copy deployment file to the machine </a:t>
            </a:r>
            <a:r>
              <a:rPr lang="en-US" sz="1500" dirty="0" err="1">
                <a:ea typeface="+mn-lt"/>
                <a:cs typeface="+mn-lt"/>
              </a:rPr>
              <a:t>runnign</a:t>
            </a:r>
            <a:r>
              <a:rPr lang="en-US" sz="1500" dirty="0">
                <a:ea typeface="+mn-lt"/>
                <a:cs typeface="+mn-lt"/>
              </a:rPr>
              <a:t> kind K8s cluster</a:t>
            </a:r>
          </a:p>
          <a:p>
            <a:pPr marL="0" indent="0">
              <a:buNone/>
            </a:pPr>
            <a:r>
              <a:rPr lang="en-US" sz="1500" dirty="0" err="1">
                <a:ea typeface="+mn-lt"/>
                <a:cs typeface="+mn-lt"/>
              </a:rPr>
              <a:t>scp</a:t>
            </a:r>
            <a:r>
              <a:rPr lang="en-US" sz="1500" dirty="0">
                <a:ea typeface="+mn-lt"/>
                <a:cs typeface="+mn-lt"/>
              </a:rPr>
              <a:t> -</a:t>
            </a:r>
            <a:r>
              <a:rPr lang="en-US" sz="1500" dirty="0" err="1">
                <a:ea typeface="+mn-lt"/>
                <a:cs typeface="+mn-lt"/>
              </a:rPr>
              <a:t>i</a:t>
            </a:r>
            <a:r>
              <a:rPr lang="en-US" sz="1500" dirty="0">
                <a:ea typeface="+mn-lt"/>
                <a:cs typeface="+mn-lt"/>
              </a:rPr>
              <a:t> week6 week6Session1/</a:t>
            </a:r>
            <a:r>
              <a:rPr lang="en-US" sz="1500" dirty="0" err="1">
                <a:ea typeface="+mn-lt"/>
                <a:cs typeface="+mn-lt"/>
              </a:rPr>
              <a:t>deployment.yaml</a:t>
            </a:r>
            <a:r>
              <a:rPr lang="en-US" sz="1500" dirty="0">
                <a:ea typeface="+mn-lt"/>
                <a:cs typeface="+mn-lt"/>
              </a:rPr>
              <a:t> 44.201.36.90:/</a:t>
            </a:r>
            <a:r>
              <a:rPr lang="en-US" sz="1500" dirty="0" err="1">
                <a:ea typeface="+mn-lt"/>
                <a:cs typeface="+mn-lt"/>
              </a:rPr>
              <a:t>tmp</a:t>
            </a:r>
            <a:endParaRPr lang="en-US" sz="15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dirty="0">
                <a:cs typeface="Calibri"/>
              </a:rPr>
              <a:t># Log into EC2, start docker daemon on EC2</a:t>
            </a:r>
          </a:p>
          <a:p>
            <a:pPr marL="0" indent="0">
              <a:buNone/>
            </a:pPr>
            <a:r>
              <a:rPr lang="en-US" sz="1500" dirty="0" err="1">
                <a:ea typeface="+mn-lt"/>
                <a:cs typeface="+mn-lt"/>
              </a:rPr>
              <a:t>sudo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systemctl</a:t>
            </a:r>
            <a:r>
              <a:rPr lang="en-US" sz="1500" dirty="0">
                <a:ea typeface="+mn-lt"/>
                <a:cs typeface="+mn-lt"/>
              </a:rPr>
              <a:t> start docker</a:t>
            </a:r>
          </a:p>
          <a:p>
            <a:pPr marL="0" indent="0">
              <a:buNone/>
            </a:pPr>
            <a:r>
              <a:rPr lang="en-US" sz="1500" dirty="0">
                <a:cs typeface="Calibri"/>
              </a:rPr>
              <a:t># Create new namespace and create and nginx deployment</a:t>
            </a:r>
          </a:p>
          <a:p>
            <a:pPr marL="0" indent="0">
              <a:buNone/>
            </a:pPr>
            <a:r>
              <a:rPr lang="en-US" sz="1500" dirty="0">
                <a:cs typeface="Calibri"/>
              </a:rPr>
              <a:t>k create ns nginx</a:t>
            </a:r>
            <a:endParaRPr lang="en-US" sz="15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500" dirty="0">
                <a:cs typeface="Calibri"/>
              </a:rPr>
              <a:t>k apply –f /</a:t>
            </a:r>
            <a:r>
              <a:rPr lang="en-US" sz="1500" dirty="0" err="1">
                <a:cs typeface="Calibri"/>
              </a:rPr>
              <a:t>tmp</a:t>
            </a:r>
            <a:r>
              <a:rPr lang="en-US" sz="1500" dirty="0">
                <a:cs typeface="Calibri"/>
              </a:rPr>
              <a:t>/</a:t>
            </a:r>
            <a:r>
              <a:rPr lang="en-US" sz="1500" dirty="0" err="1">
                <a:cs typeface="Calibri"/>
              </a:rPr>
              <a:t>deployment.yaml</a:t>
            </a:r>
            <a:endParaRPr lang="en-US" sz="1500" dirty="0">
              <a:cs typeface="Calibri"/>
            </a:endParaRPr>
          </a:p>
          <a:p>
            <a:pPr marL="0" indent="0">
              <a:buNone/>
            </a:pPr>
            <a:r>
              <a:rPr lang="en-US" sz="1500" dirty="0">
                <a:cs typeface="Calibri"/>
              </a:rPr>
              <a:t># Lets see the status of our deployment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rollout status </a:t>
            </a:r>
            <a:r>
              <a:rPr lang="en-US" sz="1500" dirty="0" err="1">
                <a:ea typeface="+mn-lt"/>
                <a:cs typeface="+mn-lt"/>
              </a:rPr>
              <a:t>deployment.apps</a:t>
            </a:r>
            <a:r>
              <a:rPr lang="en-US" sz="1500" dirty="0">
                <a:ea typeface="+mn-lt"/>
                <a:cs typeface="+mn-lt"/>
              </a:rPr>
              <a:t>/deployment-nginx  -n nginx</a:t>
            </a:r>
            <a:endParaRPr lang="en-US" sz="1500" dirty="0"/>
          </a:p>
          <a:p>
            <a:pPr marL="0" indent="0">
              <a:buNone/>
            </a:pPr>
            <a:r>
              <a:rPr lang="en-US" sz="1500" dirty="0">
                <a:cs typeface="Calibri"/>
              </a:rPr>
              <a:t>k get all –n nginx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# Why is there only one rollout?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k rollout history </a:t>
            </a:r>
            <a:r>
              <a:rPr lang="en-US" sz="1500" dirty="0" err="1">
                <a:ea typeface="+mn-lt"/>
                <a:cs typeface="+mn-lt"/>
              </a:rPr>
              <a:t>deployment.apps</a:t>
            </a:r>
            <a:r>
              <a:rPr lang="en-US" sz="1500" dirty="0">
                <a:ea typeface="+mn-lt"/>
                <a:cs typeface="+mn-lt"/>
              </a:rPr>
              <a:t>/deployment-nginx  -n nginx</a:t>
            </a:r>
            <a:endParaRPr lang="en-US" sz="1500" dirty="0"/>
          </a:p>
          <a:p>
            <a:pPr marL="0" indent="0">
              <a:buNone/>
            </a:pPr>
            <a:endParaRPr lang="en-US" sz="1500">
              <a:cs typeface="Calibri"/>
            </a:endParaRPr>
          </a:p>
          <a:p>
            <a:pPr marL="0" indent="0">
              <a:buNone/>
            </a:pPr>
            <a:endParaRPr lang="en-US" sz="1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4284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AFC46-19EF-0E8C-2F7E-B030912A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Creating Revisions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72FE4-7107-B4EB-E093-3B31C6F57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956" y="1257565"/>
            <a:ext cx="6848715" cy="248488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600">
                <a:cs typeface="Calibri"/>
              </a:rPr>
              <a:t># Re-create the deployment and record change history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k apply -f /tmp/deployment.yaml --record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k rollout history deployment.apps/deployment-nginx  -n nginx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# Change nginx image version in the YAML 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k apply -f /tmp/deployment.yaml --record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K get pods –n nginx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# Change again with "kubectl edit"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k edit deployment.apps/deployment-nginx -n nginx</a:t>
            </a:r>
            <a:endParaRPr lang="en-US" sz="1600">
              <a:cs typeface="Calibri"/>
            </a:endParaRP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k rollout status deployment.apps/deployment-nginx  -n nginx</a:t>
            </a:r>
          </a:p>
          <a:p>
            <a:pPr marL="0" indent="0"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endParaRPr lang="en-US" sz="1600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D8D6B2C-C458-0453-D2CF-7E0DC989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4070384"/>
            <a:ext cx="6894236" cy="12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31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2256D-4730-25BE-68BC-664F325A1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Rollback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259D7-4D7C-C748-DA89-2BBAD490D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7137750" cy="4600090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# Rollback one revision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k rollout undo deployment.apps/deployment-nginx  -n nginx 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k rollout history deployment.apps/deployment-nginx  -n nginx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# Update deployment manifest to point to non-existent version on nginx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k edit deployment.apps/deployment-nginx  -n nginx 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# Are the pods replaced with a new version?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k get deployment.apps/deployment-nginx  -n nginx 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# Are the previous pods terminated?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k get pods –n nginx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# Let's roll back the unsuccessful deployment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k rollout undo deployment.apps/deployment-nginx  -n nginx</a:t>
            </a:r>
            <a:endParaRPr lang="en-US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k get pods -n nginx    </a:t>
            </a:r>
            <a:endParaRPr lang="en-US"/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7290121-7D99-B403-A526-2F8AF800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124" y="5096717"/>
            <a:ext cx="6027682" cy="15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76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9fed9d0-83a8-4d28-8458-e1da8f701913">
      <Terms xmlns="http://schemas.microsoft.com/office/infopath/2007/PartnerControls"/>
    </lcf76f155ced4ddcb4097134ff3c332f>
    <TaxCatchAll xmlns="6e98654c-3def-47d1-bfde-8b87c356ffd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1D1BCD81489345A28F8FEDA6D3E1BB" ma:contentTypeVersion="13" ma:contentTypeDescription="Create a new document." ma:contentTypeScope="" ma:versionID="62fb0033156bc6351fd2e7ed84452eab">
  <xsd:schema xmlns:xsd="http://www.w3.org/2001/XMLSchema" xmlns:xs="http://www.w3.org/2001/XMLSchema" xmlns:p="http://schemas.microsoft.com/office/2006/metadata/properties" xmlns:ns2="69fed9d0-83a8-4d28-8458-e1da8f701913" xmlns:ns3="6e98654c-3def-47d1-bfde-8b87c356ffdf" targetNamespace="http://schemas.microsoft.com/office/2006/metadata/properties" ma:root="true" ma:fieldsID="0f20844f6b684cfabc81f4ef3f4fdee4" ns2:_="" ns3:_="">
    <xsd:import namespace="69fed9d0-83a8-4d28-8458-e1da8f701913"/>
    <xsd:import namespace="6e98654c-3def-47d1-bfde-8b87c356ff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ed9d0-83a8-4d28-8458-e1da8f701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968e675e-7f51-40c4-b007-fcb928a1bb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8654c-3def-47d1-bfde-8b87c356ffd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c84f685-914f-468e-bc07-3a7921e8ea0b}" ma:internalName="TaxCatchAll" ma:showField="CatchAllData" ma:web="6e98654c-3def-47d1-bfde-8b87c356ff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87DFAE-276D-4FAD-A6F1-345151842766}">
  <ds:schemaRefs>
    <ds:schemaRef ds:uri="http://schemas.microsoft.com/office/2006/metadata/properties"/>
    <ds:schemaRef ds:uri="http://schemas.microsoft.com/office/infopath/2007/PartnerControls"/>
    <ds:schemaRef ds:uri="69fed9d0-83a8-4d28-8458-e1da8f701913"/>
    <ds:schemaRef ds:uri="6e98654c-3def-47d1-bfde-8b87c356ffdf"/>
  </ds:schemaRefs>
</ds:datastoreItem>
</file>

<file path=customXml/itemProps2.xml><?xml version="1.0" encoding="utf-8"?>
<ds:datastoreItem xmlns:ds="http://schemas.openxmlformats.org/officeDocument/2006/customXml" ds:itemID="{677D1961-6853-4834-8606-0387B4078F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D9EDD4-3AAB-49AA-87A9-1927B3966C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fed9d0-83a8-4d28-8458-e1da8f701913"/>
    <ds:schemaRef ds:uri="6e98654c-3def-47d1-bfde-8b87c356ff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55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 Kubernetes Core Concepts: Deployment Rollouts,  Labels and Selectors, Services </vt:lpstr>
      <vt:lpstr>Agenda</vt:lpstr>
      <vt:lpstr>Deployment Rollouts</vt:lpstr>
      <vt:lpstr>Rollout Strategies: Rollout</vt:lpstr>
      <vt:lpstr>Rollout Strategies: Recreate</vt:lpstr>
      <vt:lpstr>Workshop 1 – Deployment Rollouts, Revisions and Rollbacks</vt:lpstr>
      <vt:lpstr>Working with deployment</vt:lpstr>
      <vt:lpstr>Creating Revisions</vt:lpstr>
      <vt:lpstr>Rollback</vt:lpstr>
      <vt:lpstr>Workshop 1 – The End</vt:lpstr>
      <vt:lpstr>Workshop 2 – Using Labels to Organize K8s Pods</vt:lpstr>
      <vt:lpstr>Assigning Labels to Pods</vt:lpstr>
      <vt:lpstr>Using Labels </vt:lpstr>
      <vt:lpstr>Workshop 2 – The End</vt:lpstr>
      <vt:lpstr>Services in the Traditional Environment</vt:lpstr>
      <vt:lpstr>Traditional Service Discovery – Server-Side</vt:lpstr>
      <vt:lpstr>K8s Service  - Similarly Labeled Pods</vt:lpstr>
      <vt:lpstr>Exposing containers</vt:lpstr>
      <vt:lpstr>Exposing Containers in Kubernetes</vt:lpstr>
      <vt:lpstr>Introducing Kubernetes Services</vt:lpstr>
      <vt:lpstr>Why Services?</vt:lpstr>
      <vt:lpstr>Types of Services</vt:lpstr>
      <vt:lpstr>Creating Service Imperatively</vt:lpstr>
      <vt:lpstr>Service Manifest</vt:lpstr>
      <vt:lpstr>Using Named Ports </vt:lpstr>
      <vt:lpstr>Accessing the Service</vt:lpstr>
      <vt:lpstr>How does it work?</vt:lpstr>
      <vt:lpstr>Service Type: ClusterIP</vt:lpstr>
      <vt:lpstr>Service Type: NodePort</vt:lpstr>
      <vt:lpstr>Service Type: LoadBalancer</vt:lpstr>
      <vt:lpstr>PowerPoint Presentation</vt:lpstr>
      <vt:lpstr>Discovering Services</vt:lpstr>
      <vt:lpstr>Service Endpoints</vt:lpstr>
      <vt:lpstr>Ingress Resource</vt:lpstr>
      <vt:lpstr>Understanding Ingress</vt:lpstr>
      <vt:lpstr>Workshop 3 – Using K8s Services</vt:lpstr>
      <vt:lpstr>Example: 2-Tier Web application</vt:lpstr>
      <vt:lpstr>Create the Namespace</vt:lpstr>
      <vt:lpstr>Deploying application components: MongoDB</vt:lpstr>
      <vt:lpstr>Deploy Application Components: Frontend</vt:lpstr>
      <vt:lpstr>Connecting to GuestBook Application with ClusterIP</vt:lpstr>
      <vt:lpstr>Connecting to GuestBook Application with NodePort </vt:lpstr>
      <vt:lpstr>Connecting to GuestBook Application with NodePort – change the NodePort to 30100</vt:lpstr>
      <vt:lpstr>Frontend connection to MongoDB – how does it work?</vt:lpstr>
      <vt:lpstr>Changing MongoDB Service Name</vt:lpstr>
      <vt:lpstr>Workshop 3 – The End</vt:lpstr>
      <vt:lpstr>Workshop 4 – DNS in K8s</vt:lpstr>
      <vt:lpstr>Creating a deployment for our HTTP server</vt:lpstr>
      <vt:lpstr>Exposing our deployment – Create ClusterIP service</vt:lpstr>
      <vt:lpstr>Test the Access to the Application</vt:lpstr>
      <vt:lpstr>Services and endpoints</vt:lpstr>
      <vt:lpstr>DNS in K8s</vt:lpstr>
      <vt:lpstr>Examine DNS in the pod</vt:lpstr>
      <vt:lpstr>Workshop 4 – The End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760</cp:revision>
  <dcterms:created xsi:type="dcterms:W3CDTF">2022-05-21T19:35:04Z</dcterms:created>
  <dcterms:modified xsi:type="dcterms:W3CDTF">2023-07-01T22:40:14Z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0x010100541D1BCD81489345A28F8FEDA6D3E1BB</vt:lpwstr>
  </property>
  <property fmtid="{D5CDD505-2E9C-101B-9397-08002B2CF9AE}" pid="3" name="MediaServiceImageTags">
    <vt:lpwstr/>
  </property>
</Properties>
</file>